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6" r:id="rId16"/>
    <p:sldId id="270" r:id="rId17"/>
    <p:sldId id="271" r:id="rId18"/>
    <p:sldId id="272" r:id="rId19"/>
    <p:sldId id="273" r:id="rId20"/>
    <p:sldId id="274" r:id="rId21"/>
    <p:sldId id="275"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80DADF-E6D4-4980-9D17-C65632606A2B}">
  <a:tblStyle styleId="{0080DADF-E6D4-4980-9D17-C65632606A2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33"/>
  </p:normalViewPr>
  <p:slideViewPr>
    <p:cSldViewPr snapToGrid="0">
      <p:cViewPr varScale="1">
        <p:scale>
          <a:sx n="132" d="100"/>
          <a:sy n="132" d="100"/>
        </p:scale>
        <p:origin x="94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c61a3cf8b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c61a3cf8b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c61a3cf8b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c61a3cf8b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c6ab623d01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c6ab623d01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c6ab623d01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c6ab623d01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c6ab623d01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c6ab623d01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c6ab623d01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c6ab623d01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6635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c61a3cf8b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c61a3cf8b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c61e2150e1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c61e2150e1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c61e2150e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c61e2150e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c61a3cf8b4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c61a3cf8b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c65fbc532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c65fbc532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c61a3cf8b4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c61a3cf8b4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c61a3cf8b4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c61a3cf8b4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c6ab623d01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g2c6ab623d01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 name="Google Shape;73;g2c6ab623d01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c6ab623d01_0_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 name="Google Shape;80;g2c6ab623d01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c6ab623d01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g2c6ab623d01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g2c6ab623d01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c6ab623d01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g2c6ab623d01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g2c6ab623d01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c6ab623d01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g2c6ab623d01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g2c6ab623d01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c6ab623d01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g2c6ab623d01_0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g2c6ab623d01_0_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c61a3cf8b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c61a3cf8b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311708" y="519150"/>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000" dirty="0">
                <a:solidFill>
                  <a:srgbClr val="9E9E9E"/>
                </a:solidFill>
              </a:rPr>
              <a:t>West Valley Nuclear Waste Site </a:t>
            </a:r>
            <a:endParaRPr sz="3000" dirty="0">
              <a:solidFill>
                <a:srgbClr val="9E9E9E"/>
              </a:solidFill>
            </a:endParaRPr>
          </a:p>
          <a:p>
            <a:pPr marL="0" lvl="0" indent="0" algn="ctr" rtl="0">
              <a:spcBef>
                <a:spcPts val="0"/>
              </a:spcBef>
              <a:spcAft>
                <a:spcPts val="0"/>
              </a:spcAft>
              <a:buSzPts val="990"/>
              <a:buNone/>
            </a:pPr>
            <a:r>
              <a:rPr lang="en" sz="3000" dirty="0">
                <a:solidFill>
                  <a:srgbClr val="9E9E9E"/>
                </a:solidFill>
              </a:rPr>
              <a:t>Erosion Modeling Update</a:t>
            </a:r>
            <a:br>
              <a:rPr lang="en" sz="3000" dirty="0">
                <a:solidFill>
                  <a:srgbClr val="9E9E9E"/>
                </a:solidFill>
              </a:rPr>
            </a:br>
            <a:r>
              <a:rPr lang="en" sz="3000" dirty="0">
                <a:solidFill>
                  <a:srgbClr val="9E9E9E"/>
                </a:solidFill>
              </a:rPr>
              <a:t> </a:t>
            </a:r>
            <a:endParaRPr sz="3000" dirty="0">
              <a:solidFill>
                <a:srgbClr val="9E9E9E"/>
              </a:solidFill>
            </a:endParaRPr>
          </a:p>
          <a:p>
            <a:pPr marL="0" lvl="0" indent="0" algn="ctr" rtl="0">
              <a:spcBef>
                <a:spcPts val="0"/>
              </a:spcBef>
              <a:spcAft>
                <a:spcPts val="0"/>
              </a:spcAft>
              <a:buSzPts val="990"/>
              <a:buNone/>
            </a:pPr>
            <a:r>
              <a:rPr lang="en" sz="3000" dirty="0">
                <a:solidFill>
                  <a:srgbClr val="9E9E9E"/>
                </a:solidFill>
              </a:rPr>
              <a:t>26-27 March 2024</a:t>
            </a:r>
            <a:endParaRPr sz="3000" dirty="0">
              <a:solidFill>
                <a:srgbClr val="9E9E9E"/>
              </a:solidFill>
            </a:endParaRPr>
          </a:p>
        </p:txBody>
      </p:sp>
      <p:sp>
        <p:nvSpPr>
          <p:cNvPr id="61" name="Google Shape;61;p14"/>
          <p:cNvSpPr txBox="1">
            <a:spLocks noGrp="1"/>
          </p:cNvSpPr>
          <p:nvPr>
            <p:ph type="subTitle" idx="1"/>
          </p:nvPr>
        </p:nvSpPr>
        <p:spPr>
          <a:xfrm>
            <a:off x="311700" y="3227375"/>
            <a:ext cx="8520600" cy="1059000"/>
          </a:xfrm>
          <a:prstGeom prst="rect">
            <a:avLst/>
          </a:prstGeom>
        </p:spPr>
        <p:txBody>
          <a:bodyPr spcFirstLastPara="1" wrap="square" lIns="91425" tIns="91425" rIns="91425" bIns="91425" anchor="t" anchorCtr="0">
            <a:normAutofit fontScale="47500" lnSpcReduction="20000"/>
          </a:bodyPr>
          <a:lstStyle/>
          <a:p>
            <a:pPr marL="0" lvl="0" indent="0" algn="ctr" rtl="0">
              <a:spcBef>
                <a:spcPts val="0"/>
              </a:spcBef>
              <a:spcAft>
                <a:spcPts val="0"/>
              </a:spcAft>
              <a:buNone/>
            </a:pPr>
            <a:r>
              <a:rPr lang="en" sz="3050" dirty="0"/>
              <a:t>New York State Professional Geological Services PLLC</a:t>
            </a:r>
            <a:endParaRPr sz="3050" dirty="0"/>
          </a:p>
          <a:p>
            <a:pPr marL="0" lvl="0" indent="0" algn="ctr" rtl="0">
              <a:lnSpc>
                <a:spcPct val="115000"/>
              </a:lnSpc>
              <a:spcBef>
                <a:spcPts val="0"/>
              </a:spcBef>
              <a:spcAft>
                <a:spcPts val="0"/>
              </a:spcAft>
              <a:buNone/>
            </a:pPr>
            <a:endParaRPr sz="1800" dirty="0"/>
          </a:p>
          <a:p>
            <a:pPr marL="0" lvl="0" indent="0" algn="ctr" rtl="0">
              <a:lnSpc>
                <a:spcPct val="115000"/>
              </a:lnSpc>
              <a:spcBef>
                <a:spcPts val="1200"/>
              </a:spcBef>
              <a:spcAft>
                <a:spcPts val="1200"/>
              </a:spcAft>
              <a:buNone/>
            </a:pPr>
            <a:r>
              <a:rPr lang="en" sz="3050" dirty="0"/>
              <a:t>Thomas J. Morahan, PG</a:t>
            </a:r>
            <a:endParaRPr sz="3050" dirty="0"/>
          </a:p>
        </p:txBody>
      </p:sp>
      <p:pic>
        <p:nvPicPr>
          <p:cNvPr id="62" name="Google Shape;62;p14"/>
          <p:cNvPicPr preferRelativeResize="0"/>
          <p:nvPr/>
        </p:nvPicPr>
        <p:blipFill>
          <a:blip r:embed="rId3">
            <a:alphaModFix/>
          </a:blip>
          <a:stretch>
            <a:fillRect/>
          </a:stretch>
        </p:blipFill>
        <p:spPr>
          <a:xfrm>
            <a:off x="7573625" y="4608700"/>
            <a:ext cx="1414500" cy="395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9"/>
        <p:cNvGrpSpPr/>
        <p:nvPr/>
      </p:nvGrpSpPr>
      <p:grpSpPr>
        <a:xfrm>
          <a:off x="0" y="0"/>
          <a:ext cx="0" cy="0"/>
          <a:chOff x="0" y="0"/>
          <a:chExt cx="0" cy="0"/>
        </a:xfrm>
      </p:grpSpPr>
      <p:sp>
        <p:nvSpPr>
          <p:cNvPr id="130" name="Google Shape;130;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9E9E9E"/>
                </a:solidFill>
              </a:rPr>
              <a:t>Choice of a Model To Use</a:t>
            </a:r>
            <a:endParaRPr>
              <a:solidFill>
                <a:srgbClr val="9E9E9E"/>
              </a:solidFill>
            </a:endParaRPr>
          </a:p>
        </p:txBody>
      </p:sp>
      <p:sp>
        <p:nvSpPr>
          <p:cNvPr id="131" name="Google Shape;131;p23"/>
          <p:cNvSpPr txBox="1">
            <a:spLocks noGrp="1"/>
          </p:cNvSpPr>
          <p:nvPr>
            <p:ph type="body" idx="1"/>
          </p:nvPr>
        </p:nvSpPr>
        <p:spPr>
          <a:xfrm>
            <a:off x="311700" y="1152475"/>
            <a:ext cx="4005900" cy="34164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en"/>
              <a:t>Model Options</a:t>
            </a:r>
            <a:endParaRPr/>
          </a:p>
          <a:p>
            <a:pPr marL="457200" lvl="0" indent="-300037" algn="l" rtl="0">
              <a:spcBef>
                <a:spcPts val="1200"/>
              </a:spcBef>
              <a:spcAft>
                <a:spcPts val="0"/>
              </a:spcAft>
              <a:buSzPct val="100000"/>
              <a:buChar char="●"/>
            </a:pPr>
            <a:r>
              <a:rPr lang="en"/>
              <a:t>United States Environmental Protection Agency (USEPA) </a:t>
            </a:r>
            <a:endParaRPr/>
          </a:p>
          <a:p>
            <a:pPr marL="914400" lvl="1" indent="-284162" algn="l" rtl="0">
              <a:spcBef>
                <a:spcPts val="0"/>
              </a:spcBef>
              <a:spcAft>
                <a:spcPts val="0"/>
              </a:spcAft>
              <a:buSzPct val="100000"/>
              <a:buChar char="○"/>
            </a:pPr>
            <a:r>
              <a:rPr lang="en"/>
              <a:t>Advanced Geospatial Watershed Analysis (AGWA) Model</a:t>
            </a:r>
            <a:br>
              <a:rPr lang="en"/>
            </a:br>
            <a:endParaRPr/>
          </a:p>
          <a:p>
            <a:pPr marL="457200" lvl="0" indent="-300037" algn="l" rtl="0">
              <a:spcBef>
                <a:spcPts val="0"/>
              </a:spcBef>
              <a:spcAft>
                <a:spcPts val="0"/>
              </a:spcAft>
              <a:buSzPct val="100000"/>
              <a:buChar char="●"/>
            </a:pPr>
            <a:r>
              <a:rPr lang="en"/>
              <a:t>USDOE / Neptune </a:t>
            </a:r>
            <a:endParaRPr/>
          </a:p>
          <a:p>
            <a:pPr marL="914400" lvl="1" indent="-284162" algn="l" rtl="0">
              <a:spcBef>
                <a:spcPts val="0"/>
              </a:spcBef>
              <a:spcAft>
                <a:spcPts val="0"/>
              </a:spcAft>
              <a:buSzPct val="100000"/>
              <a:buChar char="○"/>
            </a:pPr>
            <a:r>
              <a:rPr lang="en"/>
              <a:t>Hydrologic Models </a:t>
            </a:r>
            <a:endParaRPr/>
          </a:p>
          <a:p>
            <a:pPr marL="1371600" lvl="2" indent="-284162" algn="l" rtl="0">
              <a:spcBef>
                <a:spcPts val="0"/>
              </a:spcBef>
              <a:spcAft>
                <a:spcPts val="0"/>
              </a:spcAft>
              <a:buSzPct val="100000"/>
              <a:buChar char="■"/>
            </a:pPr>
            <a:r>
              <a:rPr lang="en"/>
              <a:t>WGEN - Weather</a:t>
            </a:r>
            <a:endParaRPr/>
          </a:p>
          <a:p>
            <a:pPr marL="1371600" lvl="2" indent="-284162" algn="l" rtl="0">
              <a:spcBef>
                <a:spcPts val="0"/>
              </a:spcBef>
              <a:spcAft>
                <a:spcPts val="0"/>
              </a:spcAft>
              <a:buSzPct val="100000"/>
              <a:buChar char="■"/>
            </a:pPr>
            <a:r>
              <a:rPr lang="en"/>
              <a:t>HELP - Landfill Performance</a:t>
            </a:r>
            <a:endParaRPr/>
          </a:p>
          <a:p>
            <a:pPr marL="1371600" lvl="2" indent="-284162" algn="l" rtl="0">
              <a:spcBef>
                <a:spcPts val="0"/>
              </a:spcBef>
              <a:spcAft>
                <a:spcPts val="0"/>
              </a:spcAft>
              <a:buSzPct val="100000"/>
              <a:buChar char="■"/>
            </a:pPr>
            <a:r>
              <a:rPr lang="en"/>
              <a:t>FEHM - Groundwater Movement</a:t>
            </a:r>
            <a:endParaRPr/>
          </a:p>
          <a:p>
            <a:pPr marL="1371600" lvl="2" indent="-284162" algn="l" rtl="0">
              <a:spcBef>
                <a:spcPts val="0"/>
              </a:spcBef>
              <a:spcAft>
                <a:spcPts val="0"/>
              </a:spcAft>
              <a:buSzPct val="100000"/>
              <a:buChar char="■"/>
            </a:pPr>
            <a:r>
              <a:rPr lang="en"/>
              <a:t>SWAT - Water and Sediment Transport </a:t>
            </a:r>
            <a:endParaRPr/>
          </a:p>
          <a:p>
            <a:pPr marL="914400" lvl="1" indent="-284162" algn="l" rtl="0">
              <a:spcBef>
                <a:spcPts val="0"/>
              </a:spcBef>
              <a:spcAft>
                <a:spcPts val="0"/>
              </a:spcAft>
              <a:buSzPct val="100000"/>
              <a:buChar char="○"/>
            </a:pPr>
            <a:r>
              <a:rPr lang="en"/>
              <a:t>Probabilistic Performance Assessment</a:t>
            </a:r>
            <a:endParaRPr/>
          </a:p>
          <a:p>
            <a:pPr marL="1371600" lvl="2" indent="-284162" algn="l" rtl="0">
              <a:spcBef>
                <a:spcPts val="0"/>
              </a:spcBef>
              <a:spcAft>
                <a:spcPts val="0"/>
              </a:spcAft>
              <a:buSzPct val="100000"/>
              <a:buChar char="■"/>
            </a:pPr>
            <a:r>
              <a:rPr lang="en"/>
              <a:t>GoldSim - Integrated Transport Model</a:t>
            </a:r>
            <a:br>
              <a:rPr lang="en"/>
            </a:br>
            <a:endParaRPr/>
          </a:p>
          <a:p>
            <a:pPr marL="457200" lvl="0" indent="-300037" algn="l" rtl="0">
              <a:spcBef>
                <a:spcPts val="0"/>
              </a:spcBef>
              <a:spcAft>
                <a:spcPts val="0"/>
              </a:spcAft>
              <a:buSzPct val="100000"/>
              <a:buChar char="●"/>
            </a:pPr>
            <a:r>
              <a:rPr lang="en"/>
              <a:t>United States Army Corps of Engineers (USACE) </a:t>
            </a:r>
            <a:br>
              <a:rPr lang="en"/>
            </a:br>
            <a:r>
              <a:rPr lang="en"/>
              <a:t>Hydraulic Engineering Center (HEC)</a:t>
            </a:r>
            <a:endParaRPr/>
          </a:p>
          <a:p>
            <a:pPr marL="914400" lvl="1" indent="-284162" algn="l" rtl="0">
              <a:spcBef>
                <a:spcPts val="0"/>
              </a:spcBef>
              <a:spcAft>
                <a:spcPts val="0"/>
              </a:spcAft>
              <a:buSzPct val="100000"/>
              <a:buChar char="○"/>
            </a:pPr>
            <a:r>
              <a:rPr lang="en"/>
              <a:t>Hydrologic Modeling System (HMS)</a:t>
            </a:r>
            <a:endParaRPr/>
          </a:p>
          <a:p>
            <a:pPr marL="914400" lvl="1" indent="-284162" algn="l" rtl="0">
              <a:spcBef>
                <a:spcPts val="0"/>
              </a:spcBef>
              <a:spcAft>
                <a:spcPts val="0"/>
              </a:spcAft>
              <a:buSzPct val="100000"/>
              <a:buChar char="○"/>
            </a:pPr>
            <a:r>
              <a:rPr lang="en"/>
              <a:t>River Analysis System (RAS)</a:t>
            </a:r>
            <a:br>
              <a:rPr lang="en"/>
            </a:br>
            <a:endParaRPr/>
          </a:p>
        </p:txBody>
      </p:sp>
      <p:sp>
        <p:nvSpPr>
          <p:cNvPr id="132" name="Google Shape;132;p23"/>
          <p:cNvSpPr txBox="1">
            <a:spLocks noGrp="1"/>
          </p:cNvSpPr>
          <p:nvPr>
            <p:ph type="body" idx="1"/>
          </p:nvPr>
        </p:nvSpPr>
        <p:spPr>
          <a:xfrm>
            <a:off x="4632400" y="1289150"/>
            <a:ext cx="40059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Model Choice</a:t>
            </a:r>
            <a:endParaRPr/>
          </a:p>
          <a:p>
            <a:pPr marL="457200" lvl="0" indent="-334327" algn="l" rtl="0">
              <a:spcBef>
                <a:spcPts val="1200"/>
              </a:spcBef>
              <a:spcAft>
                <a:spcPts val="0"/>
              </a:spcAft>
              <a:buSzPct val="100000"/>
              <a:buChar char="●"/>
            </a:pPr>
            <a:r>
              <a:rPr lang="en"/>
              <a:t>United States Army Corps of Engineers (USACE) </a:t>
            </a:r>
            <a:br>
              <a:rPr lang="en"/>
            </a:br>
            <a:r>
              <a:rPr lang="en"/>
              <a:t>Hydraulic Engineering Center (HEC) River Analysis System (RAS)</a:t>
            </a:r>
            <a:br>
              <a:rPr lang="en"/>
            </a:br>
            <a:endParaRPr/>
          </a:p>
          <a:p>
            <a:pPr marL="457200" lvl="0" indent="-334327" algn="l" rtl="0">
              <a:spcBef>
                <a:spcPts val="0"/>
              </a:spcBef>
              <a:spcAft>
                <a:spcPts val="0"/>
              </a:spcAft>
              <a:buSzPct val="100000"/>
              <a:buChar char="●"/>
            </a:pPr>
            <a:r>
              <a:rPr lang="en"/>
              <a:t>HEC-RAS is a robust, well-documented model that best supports volumetric sediment transport </a:t>
            </a:r>
            <a:br>
              <a:rPr lang="en"/>
            </a:br>
            <a:endParaRPr/>
          </a:p>
        </p:txBody>
      </p:sp>
      <p:pic>
        <p:nvPicPr>
          <p:cNvPr id="133" name="Google Shape;133;p23"/>
          <p:cNvPicPr preferRelativeResize="0"/>
          <p:nvPr/>
        </p:nvPicPr>
        <p:blipFill>
          <a:blip r:embed="rId3">
            <a:alphaModFix/>
          </a:blip>
          <a:stretch>
            <a:fillRect/>
          </a:stretch>
        </p:blipFill>
        <p:spPr>
          <a:xfrm>
            <a:off x="7573625" y="4608700"/>
            <a:ext cx="1414500" cy="395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9E9E9E"/>
                </a:solidFill>
              </a:rPr>
              <a:t>HEC RAS Model Development</a:t>
            </a:r>
            <a:endParaRPr>
              <a:solidFill>
                <a:srgbClr val="9E9E9E"/>
              </a:solidFill>
            </a:endParaRPr>
          </a:p>
        </p:txBody>
      </p:sp>
      <p:pic>
        <p:nvPicPr>
          <p:cNvPr id="139" name="Google Shape;139;p24"/>
          <p:cNvPicPr preferRelativeResize="0"/>
          <p:nvPr/>
        </p:nvPicPr>
        <p:blipFill>
          <a:blip r:embed="rId3">
            <a:alphaModFix/>
          </a:blip>
          <a:stretch>
            <a:fillRect/>
          </a:stretch>
        </p:blipFill>
        <p:spPr>
          <a:xfrm>
            <a:off x="5657675" y="1017725"/>
            <a:ext cx="2492362" cy="3820975"/>
          </a:xfrm>
          <a:prstGeom prst="rect">
            <a:avLst/>
          </a:prstGeom>
          <a:noFill/>
          <a:ln>
            <a:noFill/>
          </a:ln>
        </p:spPr>
      </p:pic>
      <p:sp>
        <p:nvSpPr>
          <p:cNvPr id="140" name="Google Shape;140;p24"/>
          <p:cNvSpPr txBox="1">
            <a:spLocks noGrp="1"/>
          </p:cNvSpPr>
          <p:nvPr>
            <p:ph type="body" idx="1"/>
          </p:nvPr>
        </p:nvSpPr>
        <p:spPr>
          <a:xfrm>
            <a:off x="409075" y="1265550"/>
            <a:ext cx="40059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Geometry</a:t>
            </a:r>
            <a:endParaRPr/>
          </a:p>
          <a:p>
            <a:pPr marL="457200" lvl="0" indent="-342900" algn="l" rtl="0">
              <a:spcBef>
                <a:spcPts val="0"/>
              </a:spcBef>
              <a:spcAft>
                <a:spcPts val="0"/>
              </a:spcAft>
              <a:buSzPts val="1800"/>
              <a:buChar char="●"/>
            </a:pPr>
            <a:r>
              <a:rPr lang="en"/>
              <a:t>Flow</a:t>
            </a:r>
            <a:endParaRPr/>
          </a:p>
          <a:p>
            <a:pPr marL="457200" lvl="0" indent="-342900" algn="l" rtl="0">
              <a:spcBef>
                <a:spcPts val="0"/>
              </a:spcBef>
              <a:spcAft>
                <a:spcPts val="0"/>
              </a:spcAft>
              <a:buSzPts val="1800"/>
              <a:buChar char="●"/>
            </a:pPr>
            <a:r>
              <a:rPr lang="en"/>
              <a:t>Sediment</a:t>
            </a:r>
            <a:br>
              <a:rPr lang="en"/>
            </a:br>
            <a:endParaRPr/>
          </a:p>
          <a:p>
            <a:pPr marL="457200" lvl="0" indent="-342900" algn="l" rtl="0">
              <a:spcBef>
                <a:spcPts val="0"/>
              </a:spcBef>
              <a:spcAft>
                <a:spcPts val="0"/>
              </a:spcAft>
              <a:buSzPts val="1800"/>
              <a:buChar char="●"/>
            </a:pPr>
            <a:r>
              <a:rPr lang="en"/>
              <a:t>Plan </a:t>
            </a:r>
            <a:endParaRPr/>
          </a:p>
          <a:p>
            <a:pPr marL="914400" lvl="1" indent="-317500" algn="l" rtl="0">
              <a:spcBef>
                <a:spcPts val="0"/>
              </a:spcBef>
              <a:spcAft>
                <a:spcPts val="0"/>
              </a:spcAft>
              <a:buSzPts val="1400"/>
              <a:buChar char="○"/>
            </a:pPr>
            <a:r>
              <a:rPr lang="en"/>
              <a:t>Allows Different Model Assumptions</a:t>
            </a:r>
            <a:br>
              <a:rPr lang="en"/>
            </a:br>
            <a:endParaRPr/>
          </a:p>
          <a:p>
            <a:pPr marL="0" lvl="0" indent="0" algn="l" rtl="0">
              <a:spcBef>
                <a:spcPts val="1200"/>
              </a:spcBef>
              <a:spcAft>
                <a:spcPts val="1200"/>
              </a:spcAft>
              <a:buNone/>
            </a:pPr>
            <a:r>
              <a:rPr lang="en"/>
              <a:t>2D Model Option    </a:t>
            </a:r>
            <a:br>
              <a:rPr lang="en"/>
            </a:br>
            <a:br>
              <a:rPr lang="en"/>
            </a:b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4"/>
        <p:cNvGrpSpPr/>
        <p:nvPr/>
      </p:nvGrpSpPr>
      <p:grpSpPr>
        <a:xfrm>
          <a:off x="0" y="0"/>
          <a:ext cx="0" cy="0"/>
          <a:chOff x="0" y="0"/>
          <a:chExt cx="0" cy="0"/>
        </a:xfrm>
      </p:grpSpPr>
      <p:sp>
        <p:nvSpPr>
          <p:cNvPr id="145" name="Google Shape;145;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9E9E9E"/>
                </a:solidFill>
              </a:rPr>
              <a:t>HEC RAS Geometry</a:t>
            </a:r>
            <a:endParaRPr>
              <a:solidFill>
                <a:srgbClr val="9E9E9E"/>
              </a:solidFill>
            </a:endParaRPr>
          </a:p>
        </p:txBody>
      </p:sp>
      <p:sp>
        <p:nvSpPr>
          <p:cNvPr id="146" name="Google Shape;146;p25"/>
          <p:cNvSpPr txBox="1">
            <a:spLocks noGrp="1"/>
          </p:cNvSpPr>
          <p:nvPr>
            <p:ph type="body" idx="1"/>
          </p:nvPr>
        </p:nvSpPr>
        <p:spPr>
          <a:xfrm>
            <a:off x="416925" y="1265550"/>
            <a:ext cx="40059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NYSERDA LiDAR Data</a:t>
            </a:r>
            <a:endParaRPr/>
          </a:p>
          <a:p>
            <a:pPr marL="914400" lvl="1" indent="-317500" algn="l" rtl="0">
              <a:spcBef>
                <a:spcPts val="0"/>
              </a:spcBef>
              <a:spcAft>
                <a:spcPts val="0"/>
              </a:spcAft>
              <a:buSzPts val="1400"/>
              <a:buChar char="○"/>
            </a:pPr>
            <a:r>
              <a:rPr lang="en"/>
              <a:t>Digital Elevation Model</a:t>
            </a:r>
            <a:br>
              <a:rPr lang="en"/>
            </a:br>
            <a:endParaRPr/>
          </a:p>
          <a:p>
            <a:pPr marL="457200" lvl="0" indent="-342900" algn="l" rtl="0">
              <a:spcBef>
                <a:spcPts val="0"/>
              </a:spcBef>
              <a:spcAft>
                <a:spcPts val="0"/>
              </a:spcAft>
              <a:buSzPts val="1800"/>
              <a:buChar char="●"/>
            </a:pPr>
            <a:r>
              <a:rPr lang="en"/>
              <a:t>Plus </a:t>
            </a:r>
            <a:endParaRPr/>
          </a:p>
          <a:p>
            <a:pPr marL="914400" lvl="1" indent="-317500" algn="l" rtl="0">
              <a:spcBef>
                <a:spcPts val="0"/>
              </a:spcBef>
              <a:spcAft>
                <a:spcPts val="0"/>
              </a:spcAft>
              <a:buSzPts val="1400"/>
              <a:buChar char="○"/>
            </a:pPr>
            <a:r>
              <a:rPr lang="en"/>
              <a:t>Land Use</a:t>
            </a:r>
            <a:endParaRPr/>
          </a:p>
          <a:p>
            <a:pPr marL="914400" lvl="1" indent="-317500" algn="l" rtl="0">
              <a:spcBef>
                <a:spcPts val="0"/>
              </a:spcBef>
              <a:spcAft>
                <a:spcPts val="0"/>
              </a:spcAft>
              <a:buSzPts val="1400"/>
              <a:buChar char="○"/>
            </a:pPr>
            <a:r>
              <a:rPr lang="en"/>
              <a:t>Cover</a:t>
            </a:r>
            <a:endParaRPr/>
          </a:p>
          <a:p>
            <a:pPr marL="914400" lvl="1" indent="-317500" algn="l" rtl="0">
              <a:spcBef>
                <a:spcPts val="0"/>
              </a:spcBef>
              <a:spcAft>
                <a:spcPts val="0"/>
              </a:spcAft>
              <a:buSzPts val="1400"/>
              <a:buChar char="○"/>
            </a:pPr>
            <a:r>
              <a:rPr lang="en" sz="1400"/>
              <a:t>Soil Types</a:t>
            </a:r>
            <a:br>
              <a:rPr lang="en"/>
            </a:br>
            <a:endParaRPr/>
          </a:p>
        </p:txBody>
      </p:sp>
      <p:pic>
        <p:nvPicPr>
          <p:cNvPr id="147" name="Google Shape;147;p25"/>
          <p:cNvPicPr preferRelativeResize="0"/>
          <p:nvPr/>
        </p:nvPicPr>
        <p:blipFill>
          <a:blip r:embed="rId3">
            <a:alphaModFix/>
          </a:blip>
          <a:stretch>
            <a:fillRect/>
          </a:stretch>
        </p:blipFill>
        <p:spPr>
          <a:xfrm>
            <a:off x="4422825" y="789125"/>
            <a:ext cx="4198134" cy="3820975"/>
          </a:xfrm>
          <a:prstGeom prst="rect">
            <a:avLst/>
          </a:prstGeom>
          <a:noFill/>
          <a:ln>
            <a:noFill/>
          </a:ln>
        </p:spPr>
      </p:pic>
      <p:pic>
        <p:nvPicPr>
          <p:cNvPr id="148" name="Google Shape;148;p25"/>
          <p:cNvPicPr preferRelativeResize="0"/>
          <p:nvPr/>
        </p:nvPicPr>
        <p:blipFill>
          <a:blip r:embed="rId4">
            <a:alphaModFix/>
          </a:blip>
          <a:stretch>
            <a:fillRect/>
          </a:stretch>
        </p:blipFill>
        <p:spPr>
          <a:xfrm>
            <a:off x="7573625" y="4608700"/>
            <a:ext cx="1414500" cy="395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2"/>
        <p:cNvGrpSpPr/>
        <p:nvPr/>
      </p:nvGrpSpPr>
      <p:grpSpPr>
        <a:xfrm>
          <a:off x="0" y="0"/>
          <a:ext cx="0" cy="0"/>
          <a:chOff x="0" y="0"/>
          <a:chExt cx="0" cy="0"/>
        </a:xfrm>
      </p:grpSpPr>
      <p:sp>
        <p:nvSpPr>
          <p:cNvPr id="153" name="Google Shape;153;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9E9E9E"/>
                </a:solidFill>
              </a:rPr>
              <a:t>HEC RAS Geometry</a:t>
            </a:r>
            <a:endParaRPr>
              <a:solidFill>
                <a:srgbClr val="9E9E9E"/>
              </a:solidFill>
            </a:endParaRPr>
          </a:p>
        </p:txBody>
      </p:sp>
      <p:sp>
        <p:nvSpPr>
          <p:cNvPr id="154" name="Google Shape;154;p26"/>
          <p:cNvSpPr txBox="1">
            <a:spLocks noGrp="1"/>
          </p:cNvSpPr>
          <p:nvPr>
            <p:ph type="body" idx="1"/>
          </p:nvPr>
        </p:nvSpPr>
        <p:spPr>
          <a:xfrm>
            <a:off x="416925" y="1265550"/>
            <a:ext cx="4005900" cy="2371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2D Mesh</a:t>
            </a:r>
            <a:endParaRPr/>
          </a:p>
          <a:p>
            <a:pPr marL="914400" lvl="1" indent="-317500" algn="l" rtl="0">
              <a:spcBef>
                <a:spcPts val="0"/>
              </a:spcBef>
              <a:spcAft>
                <a:spcPts val="0"/>
              </a:spcAft>
              <a:buSzPts val="1400"/>
              <a:buChar char="○"/>
            </a:pPr>
            <a:r>
              <a:rPr lang="en"/>
              <a:t>For Computations</a:t>
            </a:r>
            <a:br>
              <a:rPr lang="en"/>
            </a:br>
            <a:endParaRPr/>
          </a:p>
          <a:p>
            <a:pPr marL="457200" lvl="0" indent="-342900" algn="l" rtl="0">
              <a:spcBef>
                <a:spcPts val="0"/>
              </a:spcBef>
              <a:spcAft>
                <a:spcPts val="0"/>
              </a:spcAft>
              <a:buSzPts val="1800"/>
              <a:buChar char="●"/>
            </a:pPr>
            <a:r>
              <a:rPr lang="en"/>
              <a:t>Cross Sections of Stream Bottoms</a:t>
            </a:r>
            <a:endParaRPr/>
          </a:p>
          <a:p>
            <a:pPr marL="914400" lvl="1" indent="-317500" algn="l" rtl="0">
              <a:spcBef>
                <a:spcPts val="0"/>
              </a:spcBef>
              <a:spcAft>
                <a:spcPts val="0"/>
              </a:spcAft>
              <a:buSzPts val="1400"/>
              <a:buChar char="○"/>
            </a:pPr>
            <a:r>
              <a:rPr lang="en"/>
              <a:t>Franks Creek</a:t>
            </a:r>
            <a:endParaRPr/>
          </a:p>
          <a:p>
            <a:pPr marL="914400" lvl="1" indent="-317500" algn="l" rtl="0">
              <a:spcBef>
                <a:spcPts val="0"/>
              </a:spcBef>
              <a:spcAft>
                <a:spcPts val="0"/>
              </a:spcAft>
              <a:buSzPts val="1400"/>
              <a:buChar char="○"/>
            </a:pPr>
            <a:r>
              <a:rPr lang="en"/>
              <a:t>Erdman Brook</a:t>
            </a:r>
            <a:endParaRPr/>
          </a:p>
          <a:p>
            <a:pPr marL="914400" lvl="1" indent="-317500" algn="l" rtl="0">
              <a:spcBef>
                <a:spcPts val="0"/>
              </a:spcBef>
              <a:spcAft>
                <a:spcPts val="0"/>
              </a:spcAft>
              <a:buSzPts val="1400"/>
              <a:buChar char="○"/>
            </a:pPr>
            <a:r>
              <a:rPr lang="en"/>
              <a:t>Quarry Creek</a:t>
            </a:r>
            <a:endParaRPr/>
          </a:p>
        </p:txBody>
      </p:sp>
      <p:pic>
        <p:nvPicPr>
          <p:cNvPr id="155" name="Google Shape;155;p26"/>
          <p:cNvPicPr preferRelativeResize="0"/>
          <p:nvPr/>
        </p:nvPicPr>
        <p:blipFill>
          <a:blip r:embed="rId3">
            <a:alphaModFix/>
          </a:blip>
          <a:stretch>
            <a:fillRect/>
          </a:stretch>
        </p:blipFill>
        <p:spPr>
          <a:xfrm rot="5400000">
            <a:off x="3929614" y="3303021"/>
            <a:ext cx="2024945" cy="1461751"/>
          </a:xfrm>
          <a:prstGeom prst="rect">
            <a:avLst/>
          </a:prstGeom>
          <a:noFill/>
          <a:ln>
            <a:noFill/>
          </a:ln>
        </p:spPr>
      </p:pic>
      <p:pic>
        <p:nvPicPr>
          <p:cNvPr id="156" name="Google Shape;156;p26"/>
          <p:cNvPicPr preferRelativeResize="0"/>
          <p:nvPr/>
        </p:nvPicPr>
        <p:blipFill>
          <a:blip r:embed="rId4">
            <a:alphaModFix/>
          </a:blip>
          <a:stretch>
            <a:fillRect/>
          </a:stretch>
        </p:blipFill>
        <p:spPr>
          <a:xfrm>
            <a:off x="7042872" y="3027899"/>
            <a:ext cx="1461750" cy="2018469"/>
          </a:xfrm>
          <a:prstGeom prst="rect">
            <a:avLst/>
          </a:prstGeom>
          <a:noFill/>
          <a:ln>
            <a:noFill/>
          </a:ln>
        </p:spPr>
      </p:pic>
      <p:sp>
        <p:nvSpPr>
          <p:cNvPr id="157" name="Google Shape;157;p26"/>
          <p:cNvSpPr/>
          <p:nvPr/>
        </p:nvSpPr>
        <p:spPr>
          <a:xfrm>
            <a:off x="6319988" y="3987400"/>
            <a:ext cx="315600" cy="196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8" name="Google Shape;158;p26"/>
          <p:cNvPicPr preferRelativeResize="0"/>
          <p:nvPr/>
        </p:nvPicPr>
        <p:blipFill>
          <a:blip r:embed="rId5">
            <a:alphaModFix/>
          </a:blip>
          <a:stretch>
            <a:fillRect/>
          </a:stretch>
        </p:blipFill>
        <p:spPr>
          <a:xfrm>
            <a:off x="5520488" y="401850"/>
            <a:ext cx="2329974" cy="2371749"/>
          </a:xfrm>
          <a:prstGeom prst="rect">
            <a:avLst/>
          </a:prstGeom>
          <a:noFill/>
          <a:ln>
            <a:noFill/>
          </a:ln>
        </p:spPr>
      </p:pic>
      <p:sp>
        <p:nvSpPr>
          <p:cNvPr id="159" name="Google Shape;159;p26"/>
          <p:cNvSpPr/>
          <p:nvPr/>
        </p:nvSpPr>
        <p:spPr>
          <a:xfrm>
            <a:off x="3248585" y="3981375"/>
            <a:ext cx="315600" cy="196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60" name="Google Shape;160;p26"/>
          <p:cNvPicPr preferRelativeResize="0"/>
          <p:nvPr/>
        </p:nvPicPr>
        <p:blipFill>
          <a:blip r:embed="rId6">
            <a:alphaModFix/>
          </a:blip>
          <a:stretch>
            <a:fillRect/>
          </a:stretch>
        </p:blipFill>
        <p:spPr>
          <a:xfrm>
            <a:off x="1095253" y="3499249"/>
            <a:ext cx="1746049" cy="14156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4"/>
        <p:cNvGrpSpPr/>
        <p:nvPr/>
      </p:nvGrpSpPr>
      <p:grpSpPr>
        <a:xfrm>
          <a:off x="0" y="0"/>
          <a:ext cx="0" cy="0"/>
          <a:chOff x="0" y="0"/>
          <a:chExt cx="0" cy="0"/>
        </a:xfrm>
      </p:grpSpPr>
      <p:sp>
        <p:nvSpPr>
          <p:cNvPr id="165" name="Google Shape;165;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9E9E9E"/>
                </a:solidFill>
              </a:rPr>
              <a:t>HEC RAS Flow</a:t>
            </a:r>
            <a:endParaRPr>
              <a:solidFill>
                <a:srgbClr val="9E9E9E"/>
              </a:solidFill>
            </a:endParaRPr>
          </a:p>
        </p:txBody>
      </p:sp>
      <p:sp>
        <p:nvSpPr>
          <p:cNvPr id="166" name="Google Shape;166;p27"/>
          <p:cNvSpPr txBox="1">
            <a:spLocks noGrp="1"/>
          </p:cNvSpPr>
          <p:nvPr>
            <p:ph type="body" idx="1"/>
          </p:nvPr>
        </p:nvSpPr>
        <p:spPr>
          <a:xfrm>
            <a:off x="416925" y="1265550"/>
            <a:ext cx="3499800" cy="3351000"/>
          </a:xfrm>
          <a:prstGeom prst="rect">
            <a:avLst/>
          </a:prstGeom>
        </p:spPr>
        <p:txBody>
          <a:bodyPr spcFirstLastPara="1" wrap="square" lIns="91425" tIns="91425" rIns="91425" bIns="91425" anchor="t" anchorCtr="0">
            <a:normAutofit fontScale="85000" lnSpcReduction="20000"/>
          </a:bodyPr>
          <a:lstStyle/>
          <a:p>
            <a:pPr marL="457200" lvl="0" indent="-325755" algn="l" rtl="0">
              <a:spcBef>
                <a:spcPts val="0"/>
              </a:spcBef>
              <a:spcAft>
                <a:spcPts val="0"/>
              </a:spcAft>
              <a:buSzPct val="100000"/>
              <a:buChar char="●"/>
            </a:pPr>
            <a:r>
              <a:rPr lang="en"/>
              <a:t>Current Hydro Model </a:t>
            </a:r>
            <a:endParaRPr/>
          </a:p>
          <a:p>
            <a:pPr marL="914400" lvl="1" indent="-304165" algn="l" rtl="0">
              <a:spcBef>
                <a:spcPts val="0"/>
              </a:spcBef>
              <a:spcAft>
                <a:spcPts val="0"/>
              </a:spcAft>
              <a:buSzPct val="100000"/>
              <a:buChar char="○"/>
            </a:pPr>
            <a:r>
              <a:rPr lang="en"/>
              <a:t>Unsteady Flow</a:t>
            </a:r>
            <a:br>
              <a:rPr lang="en"/>
            </a:br>
            <a:endParaRPr/>
          </a:p>
          <a:p>
            <a:pPr marL="457200" lvl="0" indent="-325755" algn="l" rtl="0">
              <a:spcBef>
                <a:spcPts val="0"/>
              </a:spcBef>
              <a:spcAft>
                <a:spcPts val="0"/>
              </a:spcAft>
              <a:buSzPct val="100000"/>
              <a:buChar char="●"/>
            </a:pPr>
            <a:r>
              <a:rPr lang="en"/>
              <a:t>Quasi Unsteady Flow</a:t>
            </a:r>
            <a:endParaRPr/>
          </a:p>
          <a:p>
            <a:pPr marL="914400" lvl="1" indent="-304165" algn="l" rtl="0">
              <a:spcBef>
                <a:spcPts val="0"/>
              </a:spcBef>
              <a:spcAft>
                <a:spcPts val="0"/>
              </a:spcAft>
              <a:buSzPct val="100000"/>
              <a:buChar char="○"/>
            </a:pPr>
            <a:r>
              <a:rPr lang="en"/>
              <a:t>Best for Sediment Transport</a:t>
            </a:r>
            <a:endParaRPr/>
          </a:p>
          <a:p>
            <a:pPr marL="914400" lvl="1" indent="-304165" algn="l" rtl="0">
              <a:spcBef>
                <a:spcPts val="0"/>
              </a:spcBef>
              <a:spcAft>
                <a:spcPts val="0"/>
              </a:spcAft>
              <a:buSzPct val="100000"/>
              <a:buChar char="○"/>
            </a:pPr>
            <a:r>
              <a:rPr lang="en"/>
              <a:t>More Stable</a:t>
            </a:r>
            <a:endParaRPr/>
          </a:p>
          <a:p>
            <a:pPr marL="914400" lvl="1" indent="-304165" algn="l" rtl="0">
              <a:spcBef>
                <a:spcPts val="0"/>
              </a:spcBef>
              <a:spcAft>
                <a:spcPts val="0"/>
              </a:spcAft>
              <a:buSzPct val="100000"/>
              <a:buChar char="○"/>
            </a:pPr>
            <a:r>
              <a:rPr lang="en"/>
              <a:t>Handles Cohesive Sediments</a:t>
            </a:r>
            <a:br>
              <a:rPr lang="en"/>
            </a:br>
            <a:endParaRPr/>
          </a:p>
          <a:p>
            <a:pPr marL="457200" lvl="0" indent="-325755" algn="l" rtl="0">
              <a:spcBef>
                <a:spcPts val="0"/>
              </a:spcBef>
              <a:spcAft>
                <a:spcPts val="0"/>
              </a:spcAft>
              <a:buSzPct val="100000"/>
              <a:buChar char="●"/>
            </a:pPr>
            <a:r>
              <a:rPr lang="en"/>
              <a:t>Requires Additional Data</a:t>
            </a:r>
            <a:endParaRPr/>
          </a:p>
          <a:p>
            <a:pPr marL="914400" lvl="1" indent="-304165" algn="l" rtl="0">
              <a:spcBef>
                <a:spcPts val="0"/>
              </a:spcBef>
              <a:spcAft>
                <a:spcPts val="0"/>
              </a:spcAft>
              <a:buSzPct val="100000"/>
              <a:buChar char="○"/>
            </a:pPr>
            <a:r>
              <a:rPr lang="en"/>
              <a:t>Shear Stress</a:t>
            </a:r>
            <a:endParaRPr/>
          </a:p>
          <a:p>
            <a:pPr marL="914400" lvl="1" indent="-304165" algn="l" rtl="0">
              <a:spcBef>
                <a:spcPts val="0"/>
              </a:spcBef>
              <a:spcAft>
                <a:spcPts val="0"/>
              </a:spcAft>
              <a:buSzPct val="100000"/>
              <a:buChar char="○"/>
            </a:pPr>
            <a:r>
              <a:rPr lang="en"/>
              <a:t>Grain Size Distribution</a:t>
            </a:r>
            <a:br>
              <a:rPr lang="en"/>
            </a:br>
            <a:endParaRPr/>
          </a:p>
          <a:p>
            <a:pPr marL="457200" lvl="0" indent="-325755" algn="l" rtl="0">
              <a:spcBef>
                <a:spcPts val="0"/>
              </a:spcBef>
              <a:spcAft>
                <a:spcPts val="0"/>
              </a:spcAft>
              <a:buSzPct val="100000"/>
              <a:buChar char="●"/>
            </a:pPr>
            <a:r>
              <a:rPr lang="en"/>
              <a:t>Conceptual Site Model</a:t>
            </a:r>
            <a:endParaRPr/>
          </a:p>
          <a:p>
            <a:pPr marL="914400" lvl="1" indent="-304165" algn="l" rtl="0">
              <a:spcBef>
                <a:spcPts val="0"/>
              </a:spcBef>
              <a:spcAft>
                <a:spcPts val="0"/>
              </a:spcAft>
              <a:buSzPct val="100000"/>
              <a:buChar char="○"/>
            </a:pPr>
            <a:r>
              <a:rPr lang="en"/>
              <a:t>Erosion Exposes Different Geology </a:t>
            </a:r>
            <a:endParaRPr/>
          </a:p>
          <a:p>
            <a:pPr marL="914400" lvl="1" indent="-304165" algn="l" rtl="0">
              <a:spcBef>
                <a:spcPts val="0"/>
              </a:spcBef>
              <a:spcAft>
                <a:spcPts val="0"/>
              </a:spcAft>
              <a:buSzPct val="100000"/>
              <a:buChar char="○"/>
            </a:pPr>
            <a:r>
              <a:rPr lang="en"/>
              <a:t>Fence Diagram from Boring Logs</a:t>
            </a:r>
            <a:endParaRPr/>
          </a:p>
          <a:p>
            <a:pPr marL="914400" lvl="1" indent="-304165" algn="l" rtl="0">
              <a:spcBef>
                <a:spcPts val="0"/>
              </a:spcBef>
              <a:spcAft>
                <a:spcPts val="0"/>
              </a:spcAft>
              <a:buSzPct val="100000"/>
              <a:buChar char="○"/>
            </a:pPr>
            <a:r>
              <a:rPr lang="en"/>
              <a:t>Transects Under Development  </a:t>
            </a:r>
            <a:endParaRPr/>
          </a:p>
        </p:txBody>
      </p:sp>
      <p:pic>
        <p:nvPicPr>
          <p:cNvPr id="167" name="Google Shape;167;p27"/>
          <p:cNvPicPr preferRelativeResize="0"/>
          <p:nvPr/>
        </p:nvPicPr>
        <p:blipFill>
          <a:blip r:embed="rId3">
            <a:alphaModFix/>
          </a:blip>
          <a:stretch>
            <a:fillRect/>
          </a:stretch>
        </p:blipFill>
        <p:spPr>
          <a:xfrm>
            <a:off x="4624425" y="3245375"/>
            <a:ext cx="3020025" cy="1470800"/>
          </a:xfrm>
          <a:prstGeom prst="rect">
            <a:avLst/>
          </a:prstGeom>
          <a:noFill/>
          <a:ln>
            <a:noFill/>
          </a:ln>
        </p:spPr>
      </p:pic>
      <p:sp>
        <p:nvSpPr>
          <p:cNvPr id="168" name="Google Shape;168;p27"/>
          <p:cNvSpPr txBox="1">
            <a:spLocks noGrp="1"/>
          </p:cNvSpPr>
          <p:nvPr>
            <p:ph type="body" idx="1"/>
          </p:nvPr>
        </p:nvSpPr>
        <p:spPr>
          <a:xfrm>
            <a:off x="3916725" y="307763"/>
            <a:ext cx="4758000" cy="847200"/>
          </a:xfrm>
          <a:prstGeom prst="rect">
            <a:avLst/>
          </a:prstGeom>
        </p:spPr>
        <p:txBody>
          <a:bodyPr spcFirstLastPara="1" wrap="square" lIns="91425" tIns="91425" rIns="91425" bIns="91425" anchor="t" anchorCtr="0">
            <a:normAutofit lnSpcReduction="10000"/>
          </a:bodyPr>
          <a:lstStyle/>
          <a:p>
            <a:pPr marL="457200" lvl="0" indent="-330200" algn="l" rtl="0">
              <a:spcBef>
                <a:spcPts val="0"/>
              </a:spcBef>
              <a:spcAft>
                <a:spcPts val="0"/>
              </a:spcAft>
              <a:buSzPts val="1600"/>
              <a:buChar char="●"/>
            </a:pPr>
            <a:r>
              <a:rPr lang="en" sz="1600"/>
              <a:t>2009 Storm - Buttermilk Creek</a:t>
            </a:r>
            <a:endParaRPr sz="1600"/>
          </a:p>
          <a:p>
            <a:pPr marL="914400" lvl="1" indent="-304800" algn="l" rtl="0">
              <a:spcBef>
                <a:spcPts val="0"/>
              </a:spcBef>
              <a:spcAft>
                <a:spcPts val="0"/>
              </a:spcAft>
              <a:buSzPts val="1200"/>
              <a:buChar char="○"/>
            </a:pPr>
            <a:r>
              <a:rPr lang="en" sz="1200"/>
              <a:t>Demonstrated Cohesive Sediment Complexity</a:t>
            </a:r>
            <a:endParaRPr sz="1200"/>
          </a:p>
          <a:p>
            <a:pPr marL="914400" lvl="1" indent="-304800" algn="l" rtl="0">
              <a:spcBef>
                <a:spcPts val="0"/>
              </a:spcBef>
              <a:spcAft>
                <a:spcPts val="0"/>
              </a:spcAft>
              <a:buSzPts val="1200"/>
              <a:buChar char="○"/>
            </a:pPr>
            <a:r>
              <a:rPr lang="en" sz="1200"/>
              <a:t>Dessication of Till Fractures</a:t>
            </a:r>
            <a:endParaRPr sz="1200"/>
          </a:p>
        </p:txBody>
      </p:sp>
      <p:pic>
        <p:nvPicPr>
          <p:cNvPr id="169" name="Google Shape;169;p27"/>
          <p:cNvPicPr preferRelativeResize="0"/>
          <p:nvPr/>
        </p:nvPicPr>
        <p:blipFill>
          <a:blip r:embed="rId4">
            <a:alphaModFix/>
          </a:blip>
          <a:stretch>
            <a:fillRect/>
          </a:stretch>
        </p:blipFill>
        <p:spPr>
          <a:xfrm>
            <a:off x="4624425" y="1099925"/>
            <a:ext cx="3020026" cy="1988330"/>
          </a:xfrm>
          <a:prstGeom prst="rect">
            <a:avLst/>
          </a:prstGeom>
          <a:noFill/>
          <a:ln>
            <a:noFill/>
          </a:ln>
        </p:spPr>
      </p:pic>
      <p:pic>
        <p:nvPicPr>
          <p:cNvPr id="170" name="Google Shape;170;p27"/>
          <p:cNvPicPr preferRelativeResize="0"/>
          <p:nvPr/>
        </p:nvPicPr>
        <p:blipFill>
          <a:blip r:embed="rId5">
            <a:alphaModFix/>
          </a:blip>
          <a:stretch>
            <a:fillRect/>
          </a:stretch>
        </p:blipFill>
        <p:spPr>
          <a:xfrm>
            <a:off x="7573625" y="4608700"/>
            <a:ext cx="1414500" cy="3957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4"/>
        <p:cNvGrpSpPr/>
        <p:nvPr/>
      </p:nvGrpSpPr>
      <p:grpSpPr>
        <a:xfrm>
          <a:off x="0" y="0"/>
          <a:ext cx="0" cy="0"/>
          <a:chOff x="0" y="0"/>
          <a:chExt cx="0" cy="0"/>
        </a:xfrm>
      </p:grpSpPr>
      <p:sp>
        <p:nvSpPr>
          <p:cNvPr id="165" name="Google Shape;165;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rgbClr val="9E9E9E"/>
                </a:solidFill>
              </a:rPr>
              <a:t>Geological Cross Section</a:t>
            </a:r>
            <a:endParaRPr dirty="0">
              <a:solidFill>
                <a:srgbClr val="9E9E9E"/>
              </a:solidFill>
            </a:endParaRPr>
          </a:p>
        </p:txBody>
      </p:sp>
      <p:pic>
        <p:nvPicPr>
          <p:cNvPr id="170" name="Google Shape;170;p27"/>
          <p:cNvPicPr preferRelativeResize="0"/>
          <p:nvPr/>
        </p:nvPicPr>
        <p:blipFill>
          <a:blip r:embed="rId3">
            <a:alphaModFix/>
          </a:blip>
          <a:stretch>
            <a:fillRect/>
          </a:stretch>
        </p:blipFill>
        <p:spPr>
          <a:xfrm>
            <a:off x="7573625" y="4608700"/>
            <a:ext cx="1414500" cy="395725"/>
          </a:xfrm>
          <a:prstGeom prst="rect">
            <a:avLst/>
          </a:prstGeom>
          <a:noFill/>
          <a:ln>
            <a:noFill/>
          </a:ln>
        </p:spPr>
      </p:pic>
      <p:pic>
        <p:nvPicPr>
          <p:cNvPr id="7" name="Picture 6" descr="A drawing of a structure&#10;&#10;Description automatically generated">
            <a:extLst>
              <a:ext uri="{FF2B5EF4-FFF2-40B4-BE49-F238E27FC236}">
                <a16:creationId xmlns:a16="http://schemas.microsoft.com/office/drawing/2014/main" id="{FD972275-A369-8046-FE31-B002F4364A3B}"/>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6859"/>
                    </a14:imgEffect>
                  </a14:imgLayer>
                </a14:imgProps>
              </a:ext>
            </a:extLst>
          </a:blip>
          <a:srcRect l="15720" t="18828" r="21509" b="25471"/>
          <a:stretch/>
        </p:blipFill>
        <p:spPr>
          <a:xfrm>
            <a:off x="311700" y="1139239"/>
            <a:ext cx="6516002" cy="3865186"/>
          </a:xfrm>
          <a:prstGeom prst="rect">
            <a:avLst/>
          </a:prstGeom>
          <a:ln>
            <a:solidFill>
              <a:schemeClr val="accent1"/>
            </a:solidFill>
          </a:ln>
        </p:spPr>
      </p:pic>
    </p:spTree>
    <p:extLst>
      <p:ext uri="{BB962C8B-B14F-4D97-AF65-F5344CB8AC3E}">
        <p14:creationId xmlns:p14="http://schemas.microsoft.com/office/powerpoint/2010/main" val="2461773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4"/>
        <p:cNvGrpSpPr/>
        <p:nvPr/>
      </p:nvGrpSpPr>
      <p:grpSpPr>
        <a:xfrm>
          <a:off x="0" y="0"/>
          <a:ext cx="0" cy="0"/>
          <a:chOff x="0" y="0"/>
          <a:chExt cx="0" cy="0"/>
        </a:xfrm>
      </p:grpSpPr>
      <p:sp>
        <p:nvSpPr>
          <p:cNvPr id="175" name="Google Shape;175;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9E9E9E"/>
                </a:solidFill>
              </a:rPr>
              <a:t>Current Flow Model Showing 2-year Storm Event</a:t>
            </a:r>
            <a:endParaRPr>
              <a:solidFill>
                <a:srgbClr val="9E9E9E"/>
              </a:solidFill>
            </a:endParaRPr>
          </a:p>
        </p:txBody>
      </p:sp>
      <p:pic>
        <p:nvPicPr>
          <p:cNvPr id="177" name="Google Shape;177;p28"/>
          <p:cNvPicPr preferRelativeResize="0"/>
          <p:nvPr/>
        </p:nvPicPr>
        <p:blipFill>
          <a:blip r:embed="rId5">
            <a:alphaModFix/>
          </a:blip>
          <a:stretch>
            <a:fillRect/>
          </a:stretch>
        </p:blipFill>
        <p:spPr>
          <a:xfrm>
            <a:off x="7573625" y="4608700"/>
            <a:ext cx="1414500" cy="395725"/>
          </a:xfrm>
          <a:prstGeom prst="rect">
            <a:avLst/>
          </a:prstGeom>
          <a:noFill/>
          <a:ln>
            <a:noFill/>
          </a:ln>
        </p:spPr>
      </p:pic>
      <p:pic>
        <p:nvPicPr>
          <p:cNvPr id="2" name="2yr 24hr run (1)">
            <a:hlinkClick r:id="" action="ppaction://media"/>
            <a:extLst>
              <a:ext uri="{FF2B5EF4-FFF2-40B4-BE49-F238E27FC236}">
                <a16:creationId xmlns:a16="http://schemas.microsoft.com/office/drawing/2014/main" id="{E088F1F2-C6CC-439D-9089-7E742C3286E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78251" y="1017725"/>
            <a:ext cx="3787498" cy="3878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a:xfrm>
            <a:off x="311700" y="4293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9E9E9E"/>
                </a:solidFill>
              </a:rPr>
              <a:t>Current Flow Model Showing 500-year Storm Event</a:t>
            </a:r>
            <a:endParaRPr>
              <a:solidFill>
                <a:srgbClr val="9E9E9E"/>
              </a:solidFill>
            </a:endParaRPr>
          </a:p>
        </p:txBody>
      </p:sp>
      <p:pic>
        <p:nvPicPr>
          <p:cNvPr id="184" name="Google Shape;184;p29"/>
          <p:cNvPicPr preferRelativeResize="0"/>
          <p:nvPr/>
        </p:nvPicPr>
        <p:blipFill>
          <a:blip r:embed="rId5">
            <a:alphaModFix/>
          </a:blip>
          <a:stretch>
            <a:fillRect/>
          </a:stretch>
        </p:blipFill>
        <p:spPr>
          <a:xfrm>
            <a:off x="7573625" y="4608700"/>
            <a:ext cx="1414500" cy="395725"/>
          </a:xfrm>
          <a:prstGeom prst="rect">
            <a:avLst/>
          </a:prstGeom>
          <a:noFill/>
          <a:ln>
            <a:noFill/>
          </a:ln>
        </p:spPr>
      </p:pic>
      <p:pic>
        <p:nvPicPr>
          <p:cNvPr id="2" name="500yr 24hr run">
            <a:hlinkClick r:id="" action="ppaction://media"/>
            <a:extLst>
              <a:ext uri="{FF2B5EF4-FFF2-40B4-BE49-F238E27FC236}">
                <a16:creationId xmlns:a16="http://schemas.microsoft.com/office/drawing/2014/main" id="{E4B8A9A5-1BB6-4881-ACCB-A7C10AB642C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46971" y="1002000"/>
            <a:ext cx="3850057" cy="39425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8"/>
        <p:cNvGrpSpPr/>
        <p:nvPr/>
      </p:nvGrpSpPr>
      <p:grpSpPr>
        <a:xfrm>
          <a:off x="0" y="0"/>
          <a:ext cx="0" cy="0"/>
          <a:chOff x="0" y="0"/>
          <a:chExt cx="0" cy="0"/>
        </a:xfrm>
      </p:grpSpPr>
      <p:sp>
        <p:nvSpPr>
          <p:cNvPr id="189" name="Google Shape;189;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9E9E9E"/>
                </a:solidFill>
              </a:rPr>
              <a:t>Current Flow Model Showing 24 Hour Event Water Depth</a:t>
            </a:r>
            <a:endParaRPr>
              <a:solidFill>
                <a:srgbClr val="9E9E9E"/>
              </a:solidFill>
            </a:endParaRPr>
          </a:p>
        </p:txBody>
      </p:sp>
      <p:pic>
        <p:nvPicPr>
          <p:cNvPr id="191" name="Google Shape;191;p30"/>
          <p:cNvPicPr preferRelativeResize="0"/>
          <p:nvPr/>
        </p:nvPicPr>
        <p:blipFill>
          <a:blip r:embed="rId5">
            <a:alphaModFix/>
          </a:blip>
          <a:stretch>
            <a:fillRect/>
          </a:stretch>
        </p:blipFill>
        <p:spPr>
          <a:xfrm>
            <a:off x="6892425" y="1657950"/>
            <a:ext cx="1895475" cy="2066925"/>
          </a:xfrm>
          <a:prstGeom prst="rect">
            <a:avLst/>
          </a:prstGeom>
          <a:noFill/>
          <a:ln>
            <a:noFill/>
          </a:ln>
        </p:spPr>
      </p:pic>
      <p:graphicFrame>
        <p:nvGraphicFramePr>
          <p:cNvPr id="192" name="Google Shape;192;p30"/>
          <p:cNvGraphicFramePr/>
          <p:nvPr/>
        </p:nvGraphicFramePr>
        <p:xfrm>
          <a:off x="952500" y="1428750"/>
          <a:ext cx="1210700" cy="2773470"/>
        </p:xfrm>
        <a:graphic>
          <a:graphicData uri="http://schemas.openxmlformats.org/drawingml/2006/table">
            <a:tbl>
              <a:tblPr>
                <a:noFill/>
                <a:tableStyleId>{0080DADF-E6D4-4980-9D17-C65632606A2B}</a:tableStyleId>
              </a:tblPr>
              <a:tblGrid>
                <a:gridCol w="121070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
                          <a:solidFill>
                            <a:srgbClr val="9E9E9E"/>
                          </a:solidFill>
                        </a:rPr>
                        <a:t>Year</a:t>
                      </a:r>
                      <a:endParaRPr>
                        <a:solidFill>
                          <a:srgbClr val="9E9E9E"/>
                        </a:solidFill>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solidFill>
                            <a:srgbClr val="9E9E9E"/>
                          </a:solidFill>
                        </a:rPr>
                        <a:t>0</a:t>
                      </a:r>
                      <a:endParaRPr>
                        <a:solidFill>
                          <a:srgbClr val="9E9E9E"/>
                        </a:solidFill>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solidFill>
                            <a:srgbClr val="9E9E9E"/>
                          </a:solidFill>
                        </a:rPr>
                        <a:t>5</a:t>
                      </a:r>
                      <a:endParaRPr>
                        <a:solidFill>
                          <a:srgbClr val="9E9E9E"/>
                        </a:solidFill>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solidFill>
                            <a:srgbClr val="9E9E9E"/>
                          </a:solidFill>
                        </a:rPr>
                        <a:t>25</a:t>
                      </a:r>
                      <a:endParaRPr>
                        <a:solidFill>
                          <a:srgbClr val="9E9E9E"/>
                        </a:solidFill>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solidFill>
                            <a:srgbClr val="9E9E9E"/>
                          </a:solidFill>
                        </a:rPr>
                        <a:t>50</a:t>
                      </a:r>
                      <a:endParaRPr>
                        <a:solidFill>
                          <a:srgbClr val="9E9E9E"/>
                        </a:solidFill>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a:solidFill>
                            <a:srgbClr val="9E9E9E"/>
                          </a:solidFill>
                        </a:rPr>
                        <a:t>100</a:t>
                      </a:r>
                      <a:endParaRPr>
                        <a:solidFill>
                          <a:srgbClr val="9E9E9E"/>
                        </a:solidFill>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a:solidFill>
                            <a:srgbClr val="9E9E9E"/>
                          </a:solidFill>
                        </a:rPr>
                        <a:t>500</a:t>
                      </a:r>
                      <a:endParaRPr>
                        <a:solidFill>
                          <a:srgbClr val="9E9E9E"/>
                        </a:solidFill>
                      </a:endParaRPr>
                    </a:p>
                  </a:txBody>
                  <a:tcPr marL="91425" marR="91425" marT="91425" marB="91425"/>
                </a:tc>
                <a:extLst>
                  <a:ext uri="{0D108BD9-81ED-4DB2-BD59-A6C34878D82A}">
                    <a16:rowId xmlns:a16="http://schemas.microsoft.com/office/drawing/2014/main" val="10006"/>
                  </a:ext>
                </a:extLst>
              </a:tr>
            </a:tbl>
          </a:graphicData>
        </a:graphic>
      </p:graphicFrame>
      <p:pic>
        <p:nvPicPr>
          <p:cNvPr id="2" name="0 5 25 50 100 500 event water depth">
            <a:hlinkClick r:id="" action="ppaction://media"/>
            <a:extLst>
              <a:ext uri="{FF2B5EF4-FFF2-40B4-BE49-F238E27FC236}">
                <a16:creationId xmlns:a16="http://schemas.microsoft.com/office/drawing/2014/main" id="{26B2DB22-482F-4CCF-8C87-63BA855AE10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15338" y="1017725"/>
            <a:ext cx="3891788" cy="3985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6"/>
        <p:cNvGrpSpPr/>
        <p:nvPr/>
      </p:nvGrpSpPr>
      <p:grpSpPr>
        <a:xfrm>
          <a:off x="0" y="0"/>
          <a:ext cx="0" cy="0"/>
          <a:chOff x="0" y="0"/>
          <a:chExt cx="0" cy="0"/>
        </a:xfrm>
      </p:grpSpPr>
      <p:sp>
        <p:nvSpPr>
          <p:cNvPr id="197" name="Google Shape;197;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Sediment mass removal</a:t>
            </a:r>
            <a:endParaRPr/>
          </a:p>
        </p:txBody>
      </p:sp>
      <p:pic>
        <p:nvPicPr>
          <p:cNvPr id="198" name="Google Shape;198;p31"/>
          <p:cNvPicPr preferRelativeResize="0"/>
          <p:nvPr/>
        </p:nvPicPr>
        <p:blipFill>
          <a:blip r:embed="rId3">
            <a:alphaModFix/>
          </a:blip>
          <a:stretch>
            <a:fillRect/>
          </a:stretch>
        </p:blipFill>
        <p:spPr>
          <a:xfrm>
            <a:off x="895513" y="1064925"/>
            <a:ext cx="7352968" cy="3820975"/>
          </a:xfrm>
          <a:prstGeom prst="rect">
            <a:avLst/>
          </a:prstGeom>
          <a:noFill/>
          <a:ln>
            <a:noFill/>
          </a:ln>
        </p:spPr>
      </p:pic>
      <p:sp>
        <p:nvSpPr>
          <p:cNvPr id="199" name="Google Shape;199;p31"/>
          <p:cNvSpPr txBox="1">
            <a:spLocks noGrp="1"/>
          </p:cNvSpPr>
          <p:nvPr>
            <p:ph type="title"/>
          </p:nvPr>
        </p:nvSpPr>
        <p:spPr>
          <a:xfrm>
            <a:off x="311700" y="4293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9E9E9E"/>
                </a:solidFill>
              </a:rPr>
              <a:t>Recent Storm Events on Buttermilk Creek Validate Flows</a:t>
            </a:r>
            <a:endParaRPr>
              <a:solidFill>
                <a:srgbClr val="9E9E9E"/>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Background</a:t>
            </a:r>
            <a:endParaRPr/>
          </a:p>
        </p:txBody>
      </p:sp>
      <p:sp>
        <p:nvSpPr>
          <p:cNvPr id="68" name="Google Shape;68;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Team</a:t>
            </a:r>
            <a:endParaRPr dirty="0"/>
          </a:p>
          <a:p>
            <a:pPr marL="457200" lvl="0" indent="-342900" algn="l" rtl="0">
              <a:spcBef>
                <a:spcPts val="1200"/>
              </a:spcBef>
              <a:spcAft>
                <a:spcPts val="0"/>
              </a:spcAft>
              <a:buSzPts val="1800"/>
              <a:buChar char="●"/>
            </a:pPr>
            <a:r>
              <a:rPr lang="en" dirty="0"/>
              <a:t>Thomas J. Morahan, P.G. </a:t>
            </a:r>
            <a:endParaRPr dirty="0"/>
          </a:p>
          <a:p>
            <a:pPr marL="457200" lvl="0" indent="-342900" algn="l" rtl="0">
              <a:spcBef>
                <a:spcPts val="0"/>
              </a:spcBef>
              <a:spcAft>
                <a:spcPts val="0"/>
              </a:spcAft>
              <a:buSzPts val="1800"/>
              <a:buChar char="●"/>
            </a:pPr>
            <a:r>
              <a:rPr lang="en" dirty="0"/>
              <a:t>Raymond C. Vaughan, Ph.D., P.G.</a:t>
            </a:r>
            <a:endParaRPr dirty="0"/>
          </a:p>
          <a:p>
            <a:pPr marL="457200" lvl="0" indent="-342900" algn="l" rtl="0">
              <a:spcBef>
                <a:spcPts val="0"/>
              </a:spcBef>
              <a:spcAft>
                <a:spcPts val="0"/>
              </a:spcAft>
              <a:buSzPts val="1800"/>
              <a:buChar char="●"/>
            </a:pPr>
            <a:r>
              <a:rPr lang="en" dirty="0"/>
              <a:t>Shannon Seneca, Ph.D. </a:t>
            </a:r>
          </a:p>
          <a:p>
            <a:pPr marL="457200" lvl="0" indent="-342900" algn="l" rtl="0">
              <a:spcBef>
                <a:spcPts val="0"/>
              </a:spcBef>
              <a:spcAft>
                <a:spcPts val="0"/>
              </a:spcAft>
              <a:buSzPts val="1800"/>
              <a:buChar char="●"/>
            </a:pPr>
            <a:r>
              <a:rPr lang="en" dirty="0"/>
              <a:t>Jason Han</a:t>
            </a:r>
            <a:r>
              <a:rPr lang="en-US" dirty="0" err="1"/>
              <a:t>ania</a:t>
            </a:r>
            <a:endParaRPr lang="en-US" dirty="0"/>
          </a:p>
          <a:p>
            <a:pPr marL="457200" lvl="0" indent="-342900" algn="l" rtl="0">
              <a:spcBef>
                <a:spcPts val="0"/>
              </a:spcBef>
              <a:spcAft>
                <a:spcPts val="0"/>
              </a:spcAft>
              <a:buSzPts val="1800"/>
              <a:buChar char="●"/>
            </a:pPr>
            <a:r>
              <a:rPr lang="en-US" dirty="0"/>
              <a:t>Kit Cross</a:t>
            </a:r>
            <a:endParaRPr dirty="0"/>
          </a:p>
          <a:p>
            <a:pPr marL="0" lvl="0" indent="0" algn="l" rtl="0">
              <a:spcBef>
                <a:spcPts val="1200"/>
              </a:spcBef>
              <a:spcAft>
                <a:spcPts val="1200"/>
              </a:spcAft>
              <a:buNone/>
            </a:pPr>
            <a:endParaRPr dirty="0"/>
          </a:p>
        </p:txBody>
      </p:sp>
      <p:pic>
        <p:nvPicPr>
          <p:cNvPr id="69" name="Google Shape;69;p15"/>
          <p:cNvPicPr preferRelativeResize="0"/>
          <p:nvPr/>
        </p:nvPicPr>
        <p:blipFill>
          <a:blip r:embed="rId3">
            <a:alphaModFix/>
          </a:blip>
          <a:stretch>
            <a:fillRect/>
          </a:stretch>
        </p:blipFill>
        <p:spPr>
          <a:xfrm>
            <a:off x="7573625" y="4608700"/>
            <a:ext cx="1414500" cy="3957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3"/>
        <p:cNvGrpSpPr/>
        <p:nvPr/>
      </p:nvGrpSpPr>
      <p:grpSpPr>
        <a:xfrm>
          <a:off x="0" y="0"/>
          <a:ext cx="0" cy="0"/>
          <a:chOff x="0" y="0"/>
          <a:chExt cx="0" cy="0"/>
        </a:xfrm>
      </p:grpSpPr>
      <p:sp>
        <p:nvSpPr>
          <p:cNvPr id="204" name="Google Shape;204;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Develop Quasi Unsteady Flow Model</a:t>
            </a:r>
            <a:endParaRPr/>
          </a:p>
          <a:p>
            <a:pPr marL="914400" lvl="1" indent="-317500" algn="l" rtl="0">
              <a:spcBef>
                <a:spcPts val="0"/>
              </a:spcBef>
              <a:spcAft>
                <a:spcPts val="0"/>
              </a:spcAft>
              <a:buSzPts val="1400"/>
              <a:buChar char="○"/>
            </a:pPr>
            <a:r>
              <a:rPr lang="en"/>
              <a:t>Transport Parameters (e.g. shear stress, grain size) </a:t>
            </a:r>
            <a:endParaRPr/>
          </a:p>
          <a:p>
            <a:pPr marL="914400" lvl="1" indent="-317500" algn="l" rtl="0">
              <a:spcBef>
                <a:spcPts val="0"/>
              </a:spcBef>
              <a:spcAft>
                <a:spcPts val="0"/>
              </a:spcAft>
              <a:buSzPts val="1400"/>
              <a:buChar char="○"/>
            </a:pPr>
            <a:r>
              <a:rPr lang="en"/>
              <a:t>Validate Storm Event Data</a:t>
            </a:r>
            <a:br>
              <a:rPr lang="en"/>
            </a:br>
            <a:endParaRPr/>
          </a:p>
          <a:p>
            <a:pPr marL="457200" lvl="0" indent="-342900" algn="l" rtl="0">
              <a:spcBef>
                <a:spcPts val="0"/>
              </a:spcBef>
              <a:spcAft>
                <a:spcPts val="0"/>
              </a:spcAft>
              <a:buSzPts val="1800"/>
              <a:buChar char="●"/>
            </a:pPr>
            <a:r>
              <a:rPr lang="en"/>
              <a:t>Update Model with Climate Change Data </a:t>
            </a:r>
            <a:endParaRPr/>
          </a:p>
          <a:p>
            <a:pPr marL="914400" lvl="1" indent="-317500" algn="l" rtl="0">
              <a:spcBef>
                <a:spcPts val="0"/>
              </a:spcBef>
              <a:spcAft>
                <a:spcPts val="0"/>
              </a:spcAft>
              <a:buSzPts val="1400"/>
              <a:buChar char="○"/>
            </a:pPr>
            <a:r>
              <a:rPr lang="en"/>
              <a:t>Climate Change Estimates Using Atlas 14 or Other Data</a:t>
            </a:r>
            <a:endParaRPr/>
          </a:p>
          <a:p>
            <a:pPr marL="914400" lvl="1" indent="-317500" algn="l" rtl="0">
              <a:spcBef>
                <a:spcPts val="0"/>
              </a:spcBef>
              <a:spcAft>
                <a:spcPts val="0"/>
              </a:spcAft>
              <a:buSzPts val="1400"/>
              <a:buChar char="○"/>
            </a:pPr>
            <a:r>
              <a:rPr lang="en"/>
              <a:t>Snowmelt Considerations</a:t>
            </a:r>
            <a:br>
              <a:rPr lang="en"/>
            </a:br>
            <a:r>
              <a:rPr lang="en"/>
              <a:t>  </a:t>
            </a:r>
            <a:endParaRPr/>
          </a:p>
          <a:p>
            <a:pPr marL="457200" lvl="0" indent="-342900" algn="l" rtl="0">
              <a:spcBef>
                <a:spcPts val="0"/>
              </a:spcBef>
              <a:spcAft>
                <a:spcPts val="0"/>
              </a:spcAft>
              <a:buSzPts val="1800"/>
              <a:buChar char="●"/>
            </a:pPr>
            <a:r>
              <a:rPr lang="en"/>
              <a:t>Develop Sediment Erosion Data</a:t>
            </a:r>
            <a:endParaRPr/>
          </a:p>
          <a:p>
            <a:pPr marL="914400" lvl="1" indent="-317500" algn="l" rtl="0">
              <a:spcBef>
                <a:spcPts val="0"/>
              </a:spcBef>
              <a:spcAft>
                <a:spcPts val="0"/>
              </a:spcAft>
              <a:buSzPts val="1400"/>
              <a:buChar char="○"/>
            </a:pPr>
            <a:r>
              <a:rPr lang="en"/>
              <a:t>Cumulative Volume of Sediment Removed</a:t>
            </a:r>
            <a:endParaRPr/>
          </a:p>
          <a:p>
            <a:pPr marL="914400" lvl="1" indent="-317500" algn="l" rtl="0">
              <a:spcBef>
                <a:spcPts val="0"/>
              </a:spcBef>
              <a:spcAft>
                <a:spcPts val="0"/>
              </a:spcAft>
              <a:buSzPts val="1400"/>
              <a:buChar char="○"/>
            </a:pPr>
            <a:r>
              <a:rPr lang="en"/>
              <a:t>Estimate Future Topography</a:t>
            </a:r>
            <a:br>
              <a:rPr lang="en"/>
            </a:br>
            <a:endParaRPr/>
          </a:p>
          <a:p>
            <a:pPr marL="457200" lvl="0" indent="-342900" algn="l" rtl="0">
              <a:spcBef>
                <a:spcPts val="0"/>
              </a:spcBef>
              <a:spcAft>
                <a:spcPts val="0"/>
              </a:spcAft>
              <a:buSzPts val="1800"/>
              <a:buChar char="●"/>
            </a:pPr>
            <a:r>
              <a:rPr lang="en"/>
              <a:t>Develop Report </a:t>
            </a:r>
            <a:endParaRPr/>
          </a:p>
        </p:txBody>
      </p:sp>
      <p:sp>
        <p:nvSpPr>
          <p:cNvPr id="205" name="Google Shape;205;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9E9E9E"/>
                </a:solidFill>
              </a:rPr>
              <a:t>Next Steps</a:t>
            </a:r>
            <a:endParaRPr>
              <a:solidFill>
                <a:srgbClr val="9E9E9E"/>
              </a:solidFill>
            </a:endParaRPr>
          </a:p>
        </p:txBody>
      </p:sp>
      <p:pic>
        <p:nvPicPr>
          <p:cNvPr id="206" name="Google Shape;206;p32"/>
          <p:cNvPicPr preferRelativeResize="0"/>
          <p:nvPr/>
        </p:nvPicPr>
        <p:blipFill>
          <a:blip r:embed="rId3">
            <a:alphaModFix/>
          </a:blip>
          <a:stretch>
            <a:fillRect/>
          </a:stretch>
        </p:blipFill>
        <p:spPr>
          <a:xfrm>
            <a:off x="7573625" y="4608700"/>
            <a:ext cx="1414500" cy="3957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0"/>
        <p:cNvGrpSpPr/>
        <p:nvPr/>
      </p:nvGrpSpPr>
      <p:grpSpPr>
        <a:xfrm>
          <a:off x="0" y="0"/>
          <a:ext cx="0" cy="0"/>
          <a:chOff x="0" y="0"/>
          <a:chExt cx="0" cy="0"/>
        </a:xfrm>
      </p:grpSpPr>
      <p:sp>
        <p:nvSpPr>
          <p:cNvPr id="211" name="Google Shape;211;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Questions</a:t>
            </a:r>
            <a:endParaRPr/>
          </a:p>
        </p:txBody>
      </p:sp>
      <p:sp>
        <p:nvSpPr>
          <p:cNvPr id="212" name="Google Shape;212;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Thomas J. Morahan, P.G.</a:t>
            </a:r>
            <a:endParaRPr/>
          </a:p>
          <a:p>
            <a:pPr marL="0" lvl="0" indent="0" algn="ctr" rtl="0">
              <a:spcBef>
                <a:spcPts val="1200"/>
              </a:spcBef>
              <a:spcAft>
                <a:spcPts val="0"/>
              </a:spcAft>
              <a:buNone/>
            </a:pPr>
            <a:r>
              <a:rPr lang="en"/>
              <a:t>Buffalo, NY</a:t>
            </a:r>
            <a:endParaRPr/>
          </a:p>
          <a:p>
            <a:pPr marL="0" lvl="0" indent="0" algn="ctr" rtl="0">
              <a:spcBef>
                <a:spcPts val="1200"/>
              </a:spcBef>
              <a:spcAft>
                <a:spcPts val="1200"/>
              </a:spcAft>
              <a:buNone/>
            </a:pPr>
            <a:r>
              <a:rPr lang="en"/>
              <a:t>716 (374) 0640</a:t>
            </a:r>
            <a:endParaRPr/>
          </a:p>
        </p:txBody>
      </p:sp>
      <p:pic>
        <p:nvPicPr>
          <p:cNvPr id="213" name="Google Shape;213;p33"/>
          <p:cNvPicPr preferRelativeResize="0"/>
          <p:nvPr/>
        </p:nvPicPr>
        <p:blipFill>
          <a:blip r:embed="rId3">
            <a:alphaModFix/>
          </a:blip>
          <a:stretch>
            <a:fillRect/>
          </a:stretch>
        </p:blipFill>
        <p:spPr>
          <a:xfrm>
            <a:off x="7573625" y="4608700"/>
            <a:ext cx="1414500" cy="395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4"/>
        <p:cNvGrpSpPr/>
        <p:nvPr/>
      </p:nvGrpSpPr>
      <p:grpSpPr>
        <a:xfrm>
          <a:off x="0" y="0"/>
          <a:ext cx="0" cy="0"/>
          <a:chOff x="0" y="0"/>
          <a:chExt cx="0" cy="0"/>
        </a:xfrm>
      </p:grpSpPr>
      <p:sp>
        <p:nvSpPr>
          <p:cNvPr id="75" name="Google Shape;75;p16"/>
          <p:cNvSpPr txBox="1"/>
          <p:nvPr/>
        </p:nvSpPr>
        <p:spPr>
          <a:xfrm>
            <a:off x="187800" y="1108924"/>
            <a:ext cx="8768400" cy="3807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800"/>
              <a:buFont typeface="Arial"/>
              <a:buNone/>
            </a:pPr>
            <a:r>
              <a:rPr lang="en" sz="2800" b="1" i="0" u="none" strike="noStrike" cap="none">
                <a:solidFill>
                  <a:schemeClr val="dk1"/>
                </a:solidFill>
                <a:latin typeface="Arial"/>
                <a:ea typeface="Arial"/>
                <a:cs typeface="Arial"/>
                <a:sym typeface="Arial"/>
              </a:rPr>
              <a:t>WEST VALLEY NUCLEAR WASTE SITE</a:t>
            </a:r>
            <a:endParaRPr sz="2800" b="1" i="0" u="none" strike="noStrike" cap="none">
              <a:solidFill>
                <a:schemeClr val="dk1"/>
              </a:solidFill>
              <a:latin typeface="Arial"/>
              <a:ea typeface="Arial"/>
              <a:cs typeface="Arial"/>
              <a:sym typeface="Arial"/>
            </a:endParaRPr>
          </a:p>
          <a:p>
            <a:pPr marL="0" marR="0" lvl="0" indent="0" algn="l" rtl="0">
              <a:spcBef>
                <a:spcPts val="1000"/>
              </a:spcBef>
              <a:spcAft>
                <a:spcPts val="0"/>
              </a:spcAft>
              <a:buClr>
                <a:srgbClr val="0000CC"/>
              </a:buClr>
              <a:buSzPts val="2800"/>
              <a:buFont typeface="Arial"/>
              <a:buNone/>
            </a:pPr>
            <a:r>
              <a:rPr lang="en" sz="1800" b="1">
                <a:solidFill>
                  <a:srgbClr val="6D9EEB"/>
                </a:solidFill>
              </a:rPr>
              <a:t>Operated as a nuclear reprocessing plant (1965 to 1972) and burial site for radioactive waste (1963 to 1975).  No new waste has arrived at the site since 1975.  Maintenance and remedial work since then.</a:t>
            </a:r>
            <a:endParaRPr sz="1800">
              <a:solidFill>
                <a:schemeClr val="lt1"/>
              </a:solidFill>
            </a:endParaRPr>
          </a:p>
          <a:p>
            <a:pPr marL="0" marR="0" lvl="0" indent="0" algn="l" rtl="0">
              <a:spcBef>
                <a:spcPts val="1000"/>
              </a:spcBef>
              <a:spcAft>
                <a:spcPts val="0"/>
              </a:spcAft>
              <a:buClr>
                <a:schemeClr val="dk1"/>
              </a:buClr>
              <a:buSzPts val="2800"/>
              <a:buFont typeface="Arial"/>
              <a:buNone/>
            </a:pPr>
            <a:r>
              <a:rPr lang="en" sz="1800" b="1">
                <a:solidFill>
                  <a:srgbClr val="9E9E9E"/>
                </a:solidFill>
              </a:rPr>
              <a:t>The site is about 6 square miles of state-owned land in Ashford.  Most of this is buffer zone surrounding about 200 acres occupied by the two unlined burial grounds (SDA and NDA) and other facilities such as the reprocessing plant that’s now being demolished.</a:t>
            </a:r>
            <a:endParaRPr sz="1800" b="1">
              <a:solidFill>
                <a:srgbClr val="9E9E9E"/>
              </a:solidFill>
            </a:endParaRPr>
          </a:p>
          <a:p>
            <a:pPr marL="0" marR="0" lvl="0" indent="0" algn="l" rtl="0">
              <a:spcBef>
                <a:spcPts val="1000"/>
              </a:spcBef>
              <a:spcAft>
                <a:spcPts val="0"/>
              </a:spcAft>
              <a:buClr>
                <a:schemeClr val="dk1"/>
              </a:buClr>
              <a:buSzPts val="2800"/>
              <a:buFont typeface="Arial"/>
              <a:buNone/>
            </a:pPr>
            <a:r>
              <a:rPr lang="en" sz="1800" b="1">
                <a:solidFill>
                  <a:srgbClr val="9E9E9E"/>
                </a:solidFill>
              </a:rPr>
              <a:t>SDA = State-Licensed Disposal Area (15 acres), containing about 2.4 million cubic feet of waste</a:t>
            </a:r>
            <a:endParaRPr sz="1800" b="1">
              <a:solidFill>
                <a:srgbClr val="9E9E9E"/>
              </a:solidFill>
            </a:endParaRPr>
          </a:p>
          <a:p>
            <a:pPr marL="0" marR="0" lvl="0" indent="0" algn="l" rtl="0">
              <a:spcBef>
                <a:spcPts val="1000"/>
              </a:spcBef>
              <a:spcAft>
                <a:spcPts val="0"/>
              </a:spcAft>
              <a:buClr>
                <a:schemeClr val="dk1"/>
              </a:buClr>
              <a:buSzPts val="2800"/>
              <a:buFont typeface="Arial"/>
              <a:buNone/>
            </a:pPr>
            <a:r>
              <a:rPr lang="en" sz="1800" b="1">
                <a:solidFill>
                  <a:srgbClr val="9E9E9E"/>
                </a:solidFill>
              </a:rPr>
              <a:t>NDA = NRC-Licensed Disposal Area (8 acres)</a:t>
            </a:r>
            <a:endParaRPr sz="1800">
              <a:solidFill>
                <a:schemeClr val="lt1"/>
              </a:solidFill>
            </a:endParaRPr>
          </a:p>
        </p:txBody>
      </p:sp>
      <p:sp>
        <p:nvSpPr>
          <p:cNvPr id="76" name="Google Shape;76;p16"/>
          <p:cNvSpPr txBox="1">
            <a:spLocks noGrp="1"/>
          </p:cNvSpPr>
          <p:nvPr>
            <p:ph type="sldNum" idx="12"/>
          </p:nvPr>
        </p:nvSpPr>
        <p:spPr>
          <a:xfrm>
            <a:off x="8472458" y="3497413"/>
            <a:ext cx="548700" cy="2952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
              <a:t>3</a:t>
            </a:fld>
            <a:endParaRPr/>
          </a:p>
        </p:txBody>
      </p:sp>
      <p:sp>
        <p:nvSpPr>
          <p:cNvPr id="77" name="Google Shape;77;p16"/>
          <p:cNvSpPr txBox="1"/>
          <p:nvPr/>
        </p:nvSpPr>
        <p:spPr>
          <a:xfrm>
            <a:off x="0" y="471875"/>
            <a:ext cx="9144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rgbClr val="9E9E9E"/>
                </a:solidFill>
              </a:rPr>
              <a:t>WEST VALLEY NUCLEAR WASTE SITE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1"/>
        <p:cNvGrpSpPr/>
        <p:nvPr/>
      </p:nvGrpSpPr>
      <p:grpSpPr>
        <a:xfrm>
          <a:off x="0" y="0"/>
          <a:ext cx="0" cy="0"/>
          <a:chOff x="0" y="0"/>
          <a:chExt cx="0" cy="0"/>
        </a:xfrm>
      </p:grpSpPr>
      <p:sp>
        <p:nvSpPr>
          <p:cNvPr id="82" name="Google Shape;82;p17"/>
          <p:cNvSpPr txBox="1"/>
          <p:nvPr/>
        </p:nvSpPr>
        <p:spPr>
          <a:xfrm>
            <a:off x="132410" y="1051292"/>
            <a:ext cx="8768400" cy="3601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800"/>
              <a:buFont typeface="Arial"/>
              <a:buNone/>
            </a:pPr>
            <a:r>
              <a:rPr lang="en" sz="2300" b="1" i="0" u="none" strike="noStrike" cap="none">
                <a:solidFill>
                  <a:schemeClr val="dk1"/>
                </a:solidFill>
                <a:latin typeface="Arial"/>
                <a:ea typeface="Arial"/>
                <a:cs typeface="Arial"/>
                <a:sym typeface="Arial"/>
              </a:rPr>
              <a:t>WEST VALLEY NUCLEAR WASTE SITE</a:t>
            </a:r>
            <a:endParaRPr sz="2300" b="1" i="0" u="none" strike="noStrike" cap="none">
              <a:solidFill>
                <a:schemeClr val="dk1"/>
              </a:solidFill>
              <a:latin typeface="Arial"/>
              <a:ea typeface="Arial"/>
              <a:cs typeface="Arial"/>
              <a:sym typeface="Arial"/>
            </a:endParaRPr>
          </a:p>
          <a:p>
            <a:pPr marL="0" marR="0" lvl="0" indent="0" algn="l" rtl="0">
              <a:spcBef>
                <a:spcPts val="1000"/>
              </a:spcBef>
              <a:spcAft>
                <a:spcPts val="0"/>
              </a:spcAft>
              <a:buClr>
                <a:srgbClr val="0000CC"/>
              </a:buClr>
              <a:buSzPts val="2800"/>
              <a:buFont typeface="Arial"/>
              <a:buNone/>
            </a:pPr>
            <a:r>
              <a:rPr lang="en" sz="1800" b="1">
                <a:solidFill>
                  <a:srgbClr val="6D9EEB"/>
                </a:solidFill>
              </a:rPr>
              <a:t>A site-specific federal law (the West Valley Demonstration Project Act) was passed in 1980 to solidify 600,000 gallons of high-level liquid waste (HLLW) and clean up part of the site.  DOE and NYSERDA have safely vitrified the HLLW.</a:t>
            </a:r>
            <a:endParaRPr sz="1800" b="1" i="0" u="none" strike="noStrike" cap="none">
              <a:solidFill>
                <a:schemeClr val="lt1"/>
              </a:solidFill>
              <a:latin typeface="Arial"/>
              <a:ea typeface="Arial"/>
              <a:cs typeface="Arial"/>
              <a:sym typeface="Arial"/>
            </a:endParaRPr>
          </a:p>
          <a:p>
            <a:pPr marL="0" marR="0" lvl="0" indent="0" algn="l" rtl="0">
              <a:spcBef>
                <a:spcPts val="1000"/>
              </a:spcBef>
              <a:spcAft>
                <a:spcPts val="0"/>
              </a:spcAft>
              <a:buClr>
                <a:schemeClr val="dk1"/>
              </a:buClr>
              <a:buSzPts val="2800"/>
              <a:buFont typeface="Arial"/>
              <a:buNone/>
            </a:pPr>
            <a:r>
              <a:rPr lang="en" sz="1800" b="1" i="0" u="none" strike="noStrike" cap="none">
                <a:solidFill>
                  <a:srgbClr val="9E9E9E"/>
                </a:solidFill>
                <a:latin typeface="Arial"/>
                <a:ea typeface="Arial"/>
                <a:cs typeface="Arial"/>
                <a:sym typeface="Arial"/>
              </a:rPr>
              <a:t>This was done by mixing radioactive material from the HLLW into melted borosilicate glass and pouring the hot glass mixture into stainless steel canisters, in order to make highly radioactive glass that is physically stable and resistant to leaching.</a:t>
            </a:r>
            <a:endParaRPr sz="1800">
              <a:solidFill>
                <a:srgbClr val="9E9E9E"/>
              </a:solidFill>
            </a:endParaRPr>
          </a:p>
          <a:p>
            <a:pPr marL="0" marR="0" lvl="0" indent="0" algn="l" rtl="0">
              <a:spcBef>
                <a:spcPts val="1000"/>
              </a:spcBef>
              <a:spcAft>
                <a:spcPts val="0"/>
              </a:spcAft>
              <a:buClr>
                <a:schemeClr val="dk1"/>
              </a:buClr>
              <a:buSzPts val="2800"/>
              <a:buFont typeface="Arial"/>
              <a:buNone/>
            </a:pPr>
            <a:r>
              <a:rPr lang="en" sz="1800" b="1" i="0" u="none" strike="noStrike" cap="none">
                <a:solidFill>
                  <a:srgbClr val="9E9E9E"/>
                </a:solidFill>
                <a:latin typeface="Arial"/>
                <a:ea typeface="Arial"/>
                <a:cs typeface="Arial"/>
                <a:sym typeface="Arial"/>
              </a:rPr>
              <a:t>Vitrified waste is still onsite but relatively safely stored – must eventually be removed. </a:t>
            </a:r>
            <a:endParaRPr sz="1800">
              <a:solidFill>
                <a:srgbClr val="9E9E9E"/>
              </a:solidFill>
            </a:endParaRPr>
          </a:p>
        </p:txBody>
      </p:sp>
      <p:sp>
        <p:nvSpPr>
          <p:cNvPr id="83" name="Google Shape;83;p17"/>
          <p:cNvSpPr txBox="1"/>
          <p:nvPr/>
        </p:nvSpPr>
        <p:spPr>
          <a:xfrm>
            <a:off x="1431925" y="827485"/>
            <a:ext cx="3521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4" name="Google Shape;84;p17"/>
          <p:cNvSpPr txBox="1"/>
          <p:nvPr/>
        </p:nvSpPr>
        <p:spPr>
          <a:xfrm>
            <a:off x="1143000" y="827485"/>
            <a:ext cx="4724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5" name="Google Shape;85;p17"/>
          <p:cNvSpPr txBox="1">
            <a:spLocks noGrp="1"/>
          </p:cNvSpPr>
          <p:nvPr>
            <p:ph type="sldNum" idx="12"/>
          </p:nvPr>
        </p:nvSpPr>
        <p:spPr>
          <a:xfrm>
            <a:off x="8472458" y="3497413"/>
            <a:ext cx="548700" cy="2952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
              <a:t>4</a:t>
            </a:fld>
            <a:endParaRPr/>
          </a:p>
        </p:txBody>
      </p:sp>
      <p:sp>
        <p:nvSpPr>
          <p:cNvPr id="86" name="Google Shape;86;p17"/>
          <p:cNvSpPr txBox="1"/>
          <p:nvPr/>
        </p:nvSpPr>
        <p:spPr>
          <a:xfrm>
            <a:off x="0" y="471875"/>
            <a:ext cx="9144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rgbClr val="9E9E9E"/>
                </a:solidFill>
              </a:rPr>
              <a:t>WEST VALLEY NUCLEAR WASTE SITE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1"/>
        <p:cNvGrpSpPr/>
        <p:nvPr/>
      </p:nvGrpSpPr>
      <p:grpSpPr>
        <a:xfrm>
          <a:off x="0" y="0"/>
          <a:ext cx="0" cy="0"/>
          <a:chOff x="0" y="0"/>
          <a:chExt cx="0" cy="0"/>
        </a:xfrm>
      </p:grpSpPr>
      <p:sp>
        <p:nvSpPr>
          <p:cNvPr id="92" name="Google Shape;92;p18"/>
          <p:cNvSpPr txBox="1"/>
          <p:nvPr/>
        </p:nvSpPr>
        <p:spPr>
          <a:xfrm>
            <a:off x="187810" y="1334417"/>
            <a:ext cx="8768400" cy="3375900"/>
          </a:xfrm>
          <a:prstGeom prst="rect">
            <a:avLst/>
          </a:prstGeom>
          <a:noFill/>
          <a:ln>
            <a:noFill/>
          </a:ln>
        </p:spPr>
        <p:txBody>
          <a:bodyPr spcFirstLastPara="1" wrap="square" lIns="91425" tIns="45700" rIns="91425" bIns="45700" anchor="t" anchorCtr="0">
            <a:spAutoFit/>
          </a:bodyPr>
          <a:lstStyle/>
          <a:p>
            <a:pPr marL="0" marR="0" lvl="0" indent="0" algn="l" rtl="0">
              <a:spcBef>
                <a:spcPts val="1000"/>
              </a:spcBef>
              <a:spcAft>
                <a:spcPts val="0"/>
              </a:spcAft>
              <a:buClr>
                <a:srgbClr val="0000CC"/>
              </a:buClr>
              <a:buSzPts val="2800"/>
              <a:buFont typeface="Arial"/>
              <a:buNone/>
            </a:pPr>
            <a:r>
              <a:rPr lang="en" sz="1800" b="1" i="0" u="none" strike="noStrike" cap="none">
                <a:solidFill>
                  <a:srgbClr val="6D9EEB"/>
                </a:solidFill>
                <a:latin typeface="Arial"/>
                <a:ea typeface="Arial"/>
                <a:cs typeface="Arial"/>
                <a:sym typeface="Arial"/>
              </a:rPr>
              <a:t>No decision yet on whether the SDA and NDA burial grounds will be dug up and removed.  Decision may be made in about 2 years?</a:t>
            </a:r>
            <a:endParaRPr sz="1800">
              <a:solidFill>
                <a:srgbClr val="6D9EEB"/>
              </a:solidFill>
            </a:endParaRPr>
          </a:p>
          <a:p>
            <a:pPr marL="0" marR="0" lvl="0" indent="0" algn="l" rtl="0">
              <a:spcBef>
                <a:spcPts val="1000"/>
              </a:spcBef>
              <a:spcAft>
                <a:spcPts val="0"/>
              </a:spcAft>
              <a:buClr>
                <a:srgbClr val="0000CC"/>
              </a:buClr>
              <a:buSzPts val="2800"/>
              <a:buFont typeface="Arial"/>
              <a:buNone/>
            </a:pPr>
            <a:r>
              <a:rPr lang="en" sz="1800" b="1" i="0" u="none" strike="noStrike" cap="none">
                <a:solidFill>
                  <a:srgbClr val="6D9EEB"/>
                </a:solidFill>
                <a:latin typeface="Arial"/>
                <a:ea typeface="Arial"/>
                <a:cs typeface="Arial"/>
                <a:sym typeface="Arial"/>
              </a:rPr>
              <a:t>Franks Creek and Erdman Brook run alongside both burial grounds, and these two creeks are actively eroding.</a:t>
            </a:r>
            <a:endParaRPr sz="1800">
              <a:solidFill>
                <a:srgbClr val="6D9EEB"/>
              </a:solidFill>
            </a:endParaRPr>
          </a:p>
          <a:p>
            <a:pPr marL="0" marR="0" lvl="0" indent="0" algn="l" rtl="0">
              <a:spcBef>
                <a:spcPts val="1000"/>
              </a:spcBef>
              <a:spcAft>
                <a:spcPts val="0"/>
              </a:spcAft>
              <a:buClr>
                <a:schemeClr val="dk1"/>
              </a:buClr>
              <a:buSzPts val="2800"/>
              <a:buFont typeface="Arial"/>
              <a:buNone/>
            </a:pPr>
            <a:endParaRPr sz="1800" b="1">
              <a:solidFill>
                <a:schemeClr val="lt1"/>
              </a:solidFill>
            </a:endParaRPr>
          </a:p>
          <a:p>
            <a:pPr marL="0" marR="0" lvl="0" indent="0" algn="l" rtl="0">
              <a:spcBef>
                <a:spcPts val="1000"/>
              </a:spcBef>
              <a:spcAft>
                <a:spcPts val="0"/>
              </a:spcAft>
              <a:buClr>
                <a:schemeClr val="dk1"/>
              </a:buClr>
              <a:buSzPts val="2800"/>
              <a:buFont typeface="Arial"/>
              <a:buNone/>
            </a:pPr>
            <a:r>
              <a:rPr lang="en" sz="1800" b="1" i="0" u="none" strike="noStrike" cap="none">
                <a:solidFill>
                  <a:srgbClr val="9E9E9E"/>
                </a:solidFill>
                <a:latin typeface="Arial"/>
                <a:ea typeface="Arial"/>
                <a:cs typeface="Arial"/>
                <a:sym typeface="Arial"/>
              </a:rPr>
              <a:t>Both creeks are becoming deeper and wider as they erode.  At some point in the future they will cut into the sides of the burial grounds and start carrying wastes downstream – but how soon?</a:t>
            </a:r>
            <a:endParaRPr sz="1800">
              <a:solidFill>
                <a:srgbClr val="9E9E9E"/>
              </a:solidFill>
            </a:endParaRPr>
          </a:p>
          <a:p>
            <a:pPr marL="0" marR="0" lvl="0" indent="0" algn="l" rtl="0">
              <a:spcBef>
                <a:spcPts val="1000"/>
              </a:spcBef>
              <a:spcAft>
                <a:spcPts val="0"/>
              </a:spcAft>
              <a:buClr>
                <a:schemeClr val="dk1"/>
              </a:buClr>
              <a:buSzPts val="2800"/>
              <a:buFont typeface="Arial"/>
              <a:buNone/>
            </a:pPr>
            <a:r>
              <a:rPr lang="en" sz="1800" b="1" i="0" u="none" strike="noStrike" cap="none">
                <a:solidFill>
                  <a:srgbClr val="9E9E9E"/>
                </a:solidFill>
                <a:latin typeface="Arial"/>
                <a:ea typeface="Arial"/>
                <a:cs typeface="Arial"/>
                <a:sym typeface="Arial"/>
              </a:rPr>
              <a:t>A 1996 prediction by DOE and NYSERDA showed severe future erosion.  Their 2005-2010 prediction showed much less erosion.  Which one to trust?</a:t>
            </a:r>
            <a:endParaRPr sz="1800" b="1" i="0" u="none" strike="noStrike" cap="none">
              <a:solidFill>
                <a:srgbClr val="9E9E9E"/>
              </a:solidFill>
              <a:latin typeface="Arial"/>
              <a:ea typeface="Arial"/>
              <a:cs typeface="Arial"/>
              <a:sym typeface="Arial"/>
            </a:endParaRPr>
          </a:p>
        </p:txBody>
      </p:sp>
      <p:sp>
        <p:nvSpPr>
          <p:cNvPr id="93" name="Google Shape;93;p18"/>
          <p:cNvSpPr txBox="1"/>
          <p:nvPr/>
        </p:nvSpPr>
        <p:spPr>
          <a:xfrm>
            <a:off x="1431925" y="827485"/>
            <a:ext cx="3521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4" name="Google Shape;94;p18"/>
          <p:cNvSpPr txBox="1">
            <a:spLocks noGrp="1"/>
          </p:cNvSpPr>
          <p:nvPr>
            <p:ph type="sldNum" idx="12"/>
          </p:nvPr>
        </p:nvSpPr>
        <p:spPr>
          <a:xfrm>
            <a:off x="8472458" y="3497413"/>
            <a:ext cx="548700" cy="2952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
              <a:t>5</a:t>
            </a:fld>
            <a:endParaRPr/>
          </a:p>
        </p:txBody>
      </p:sp>
      <p:sp>
        <p:nvSpPr>
          <p:cNvPr id="95" name="Google Shape;95;p18"/>
          <p:cNvSpPr txBox="1"/>
          <p:nvPr/>
        </p:nvSpPr>
        <p:spPr>
          <a:xfrm>
            <a:off x="0" y="471875"/>
            <a:ext cx="9144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rgbClr val="9E9E9E"/>
                </a:solidFill>
              </a:rPr>
              <a:t>WEST VALLEY NUCLEAR WASTE SITE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0"/>
        <p:cNvGrpSpPr/>
        <p:nvPr/>
      </p:nvGrpSpPr>
      <p:grpSpPr>
        <a:xfrm>
          <a:off x="0" y="0"/>
          <a:ext cx="0" cy="0"/>
          <a:chOff x="0" y="0"/>
          <a:chExt cx="0" cy="0"/>
        </a:xfrm>
      </p:grpSpPr>
      <p:sp>
        <p:nvSpPr>
          <p:cNvPr id="101" name="Google Shape;101;p19"/>
          <p:cNvSpPr txBox="1">
            <a:spLocks noGrp="1"/>
          </p:cNvSpPr>
          <p:nvPr>
            <p:ph type="sldNum" idx="12"/>
          </p:nvPr>
        </p:nvSpPr>
        <p:spPr>
          <a:xfrm>
            <a:off x="8472458" y="3497413"/>
            <a:ext cx="548700" cy="2952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
              <a:t>6</a:t>
            </a:fld>
            <a:endParaRPr/>
          </a:p>
        </p:txBody>
      </p:sp>
      <p:sp>
        <p:nvSpPr>
          <p:cNvPr id="102" name="Google Shape;102;p19"/>
          <p:cNvSpPr txBox="1"/>
          <p:nvPr/>
        </p:nvSpPr>
        <p:spPr>
          <a:xfrm>
            <a:off x="76200" y="4866501"/>
            <a:ext cx="4572000" cy="308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404" b="0" i="0" u="none" strike="noStrike" cap="none">
                <a:solidFill>
                  <a:srgbClr val="A5A5A5"/>
                </a:solidFill>
                <a:latin typeface="Calibri"/>
                <a:ea typeface="Calibri"/>
                <a:cs typeface="Calibri"/>
                <a:sym typeface="Calibri"/>
              </a:rPr>
              <a:t>Map adapted from Bergeron, USGS, 1983</a:t>
            </a:r>
            <a:endParaRPr sz="1404">
              <a:solidFill>
                <a:srgbClr val="A5A5A5"/>
              </a:solidFill>
              <a:latin typeface="Calibri"/>
              <a:ea typeface="Calibri"/>
              <a:cs typeface="Calibri"/>
              <a:sym typeface="Calibri"/>
            </a:endParaRPr>
          </a:p>
        </p:txBody>
      </p:sp>
      <p:pic>
        <p:nvPicPr>
          <p:cNvPr id="103" name="Google Shape;103;p19"/>
          <p:cNvPicPr preferRelativeResize="0"/>
          <p:nvPr/>
        </p:nvPicPr>
        <p:blipFill rotWithShape="1">
          <a:blip r:embed="rId3">
            <a:alphaModFix/>
          </a:blip>
          <a:srcRect/>
          <a:stretch/>
        </p:blipFill>
        <p:spPr>
          <a:xfrm>
            <a:off x="571" y="1322"/>
            <a:ext cx="6857143" cy="487142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8"/>
        <p:cNvGrpSpPr/>
        <p:nvPr/>
      </p:nvGrpSpPr>
      <p:grpSpPr>
        <a:xfrm>
          <a:off x="0" y="0"/>
          <a:ext cx="0" cy="0"/>
          <a:chOff x="0" y="0"/>
          <a:chExt cx="0" cy="0"/>
        </a:xfrm>
      </p:grpSpPr>
      <p:sp>
        <p:nvSpPr>
          <p:cNvPr id="109" name="Google Shape;109;p20"/>
          <p:cNvSpPr txBox="1">
            <a:spLocks noGrp="1"/>
          </p:cNvSpPr>
          <p:nvPr>
            <p:ph type="sldNum" idx="12"/>
          </p:nvPr>
        </p:nvSpPr>
        <p:spPr>
          <a:xfrm>
            <a:off x="8472458" y="3497413"/>
            <a:ext cx="548700" cy="2952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
              <a:t>7</a:t>
            </a:fld>
            <a:endParaRPr/>
          </a:p>
        </p:txBody>
      </p:sp>
      <p:sp>
        <p:nvSpPr>
          <p:cNvPr id="110" name="Google Shape;110;p20"/>
          <p:cNvSpPr txBox="1"/>
          <p:nvPr/>
        </p:nvSpPr>
        <p:spPr>
          <a:xfrm>
            <a:off x="76200" y="4866501"/>
            <a:ext cx="4572000" cy="308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404">
                <a:solidFill>
                  <a:srgbClr val="A5A5A5"/>
                </a:solidFill>
                <a:latin typeface="Calibri"/>
                <a:ea typeface="Calibri"/>
                <a:cs typeface="Calibri"/>
                <a:sym typeface="Calibri"/>
              </a:rPr>
              <a:t>Map adapted from Bergeron, USGS, 1983</a:t>
            </a:r>
            <a:endParaRPr sz="1404">
              <a:solidFill>
                <a:srgbClr val="A5A5A5"/>
              </a:solidFill>
              <a:latin typeface="Calibri"/>
              <a:ea typeface="Calibri"/>
              <a:cs typeface="Calibri"/>
              <a:sym typeface="Calibri"/>
            </a:endParaRPr>
          </a:p>
        </p:txBody>
      </p:sp>
      <p:pic>
        <p:nvPicPr>
          <p:cNvPr id="111" name="Google Shape;111;p20"/>
          <p:cNvPicPr preferRelativeResize="0"/>
          <p:nvPr/>
        </p:nvPicPr>
        <p:blipFill rotWithShape="1">
          <a:blip r:embed="rId3">
            <a:alphaModFix/>
          </a:blip>
          <a:srcRect/>
          <a:stretch/>
        </p:blipFill>
        <p:spPr>
          <a:xfrm>
            <a:off x="571" y="1322"/>
            <a:ext cx="6857143" cy="487142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6"/>
        <p:cNvGrpSpPr/>
        <p:nvPr/>
      </p:nvGrpSpPr>
      <p:grpSpPr>
        <a:xfrm>
          <a:off x="0" y="0"/>
          <a:ext cx="0" cy="0"/>
          <a:chOff x="0" y="0"/>
          <a:chExt cx="0" cy="0"/>
        </a:xfrm>
      </p:grpSpPr>
      <p:pic>
        <p:nvPicPr>
          <p:cNvPr id="117" name="Google Shape;117;p21"/>
          <p:cNvPicPr preferRelativeResize="0"/>
          <p:nvPr/>
        </p:nvPicPr>
        <p:blipFill rotWithShape="1">
          <a:blip r:embed="rId3">
            <a:alphaModFix/>
          </a:blip>
          <a:srcRect/>
          <a:stretch/>
        </p:blipFill>
        <p:spPr>
          <a:xfrm>
            <a:off x="0" y="160734"/>
            <a:ext cx="6858000" cy="4822031"/>
          </a:xfrm>
          <a:prstGeom prst="rect">
            <a:avLst/>
          </a:prstGeom>
          <a:noFill/>
          <a:ln>
            <a:noFill/>
          </a:ln>
        </p:spPr>
      </p:pic>
      <p:sp>
        <p:nvSpPr>
          <p:cNvPr id="118" name="Google Shape;118;p21"/>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r>
              <a:rPr lang="en"/>
              <a:t>6</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9E9E9E"/>
                </a:solidFill>
              </a:rPr>
              <a:t>Town of Ashford Hydro/Erosion Model Objectives</a:t>
            </a:r>
            <a:endParaRPr>
              <a:solidFill>
                <a:srgbClr val="9E9E9E"/>
              </a:solidFill>
            </a:endParaRPr>
          </a:p>
        </p:txBody>
      </p:sp>
      <p:sp>
        <p:nvSpPr>
          <p:cNvPr id="124" name="Google Shape;124;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Develop a Model to Help Estimate </a:t>
            </a:r>
            <a:endParaRPr/>
          </a:p>
          <a:p>
            <a:pPr marL="457200" lvl="0" indent="-342900" algn="l" rtl="0">
              <a:spcBef>
                <a:spcPts val="1200"/>
              </a:spcBef>
              <a:spcAft>
                <a:spcPts val="0"/>
              </a:spcAft>
              <a:buSzPts val="1800"/>
              <a:buChar char="●"/>
            </a:pPr>
            <a:r>
              <a:rPr lang="en"/>
              <a:t>Long-term Erosion Scenarios</a:t>
            </a:r>
            <a:endParaRPr/>
          </a:p>
          <a:p>
            <a:pPr marL="914400" lvl="1" indent="-317500" algn="l" rtl="0">
              <a:spcBef>
                <a:spcPts val="0"/>
              </a:spcBef>
              <a:spcAft>
                <a:spcPts val="0"/>
              </a:spcAft>
              <a:buSzPts val="1400"/>
              <a:buChar char="○"/>
            </a:pPr>
            <a:r>
              <a:rPr lang="en"/>
              <a:t>10,000 Years</a:t>
            </a:r>
            <a:endParaRPr/>
          </a:p>
          <a:p>
            <a:pPr marL="914400" lvl="1" indent="-317500" algn="l" rtl="0">
              <a:spcBef>
                <a:spcPts val="0"/>
              </a:spcBef>
              <a:spcAft>
                <a:spcPts val="0"/>
              </a:spcAft>
              <a:buSzPts val="1400"/>
              <a:buChar char="○"/>
            </a:pPr>
            <a:r>
              <a:rPr lang="en"/>
              <a:t>Recognizing Cohesive Sediments</a:t>
            </a:r>
            <a:br>
              <a:rPr lang="en"/>
            </a:br>
            <a:endParaRPr/>
          </a:p>
          <a:p>
            <a:pPr marL="457200" lvl="0" indent="-342900" algn="l" rtl="0">
              <a:spcBef>
                <a:spcPts val="0"/>
              </a:spcBef>
              <a:spcAft>
                <a:spcPts val="0"/>
              </a:spcAft>
              <a:buSzPts val="1800"/>
              <a:buChar char="●"/>
            </a:pPr>
            <a:r>
              <a:rPr lang="en"/>
              <a:t>The Effects of Climate Change</a:t>
            </a:r>
            <a:endParaRPr/>
          </a:p>
          <a:p>
            <a:pPr marL="914400" lvl="1" indent="-317500" algn="l" rtl="0">
              <a:spcBef>
                <a:spcPts val="0"/>
              </a:spcBef>
              <a:spcAft>
                <a:spcPts val="0"/>
              </a:spcAft>
              <a:buSzPts val="1400"/>
              <a:buChar char="○"/>
            </a:pPr>
            <a:r>
              <a:rPr lang="en"/>
              <a:t>Rainfall</a:t>
            </a:r>
            <a:endParaRPr/>
          </a:p>
          <a:p>
            <a:pPr marL="914400" lvl="1" indent="-317500" algn="l" rtl="0">
              <a:spcBef>
                <a:spcPts val="0"/>
              </a:spcBef>
              <a:spcAft>
                <a:spcPts val="0"/>
              </a:spcAft>
              <a:buSzPts val="1400"/>
              <a:buChar char="○"/>
            </a:pPr>
            <a:r>
              <a:rPr lang="en"/>
              <a:t>Snowmelt</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125" name="Google Shape;125;p22"/>
          <p:cNvPicPr preferRelativeResize="0"/>
          <p:nvPr/>
        </p:nvPicPr>
        <p:blipFill>
          <a:blip r:embed="rId3">
            <a:alphaModFix/>
          </a:blip>
          <a:stretch>
            <a:fillRect/>
          </a:stretch>
        </p:blipFill>
        <p:spPr>
          <a:xfrm>
            <a:off x="7573625" y="4608700"/>
            <a:ext cx="1414500" cy="395725"/>
          </a:xfrm>
          <a:prstGeom prst="rect">
            <a:avLst/>
          </a:prstGeom>
          <a:noFill/>
          <a:ln>
            <a:noFill/>
          </a:ln>
        </p:spPr>
      </p:pic>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825</Words>
  <Application>Microsoft Macintosh PowerPoint</Application>
  <PresentationFormat>On-screen Show (16:9)</PresentationFormat>
  <Paragraphs>135</Paragraphs>
  <Slides>21</Slides>
  <Notes>21</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Simple Dark</vt:lpstr>
      <vt:lpstr>West Valley Nuclear Waste Site  Erosion Modeling Update   26-27 March 2024</vt:lpstr>
      <vt:lpstr>Background</vt:lpstr>
      <vt:lpstr>PowerPoint Presentation</vt:lpstr>
      <vt:lpstr>PowerPoint Presentation</vt:lpstr>
      <vt:lpstr>PowerPoint Presentation</vt:lpstr>
      <vt:lpstr>PowerPoint Presentation</vt:lpstr>
      <vt:lpstr>PowerPoint Presentation</vt:lpstr>
      <vt:lpstr>PowerPoint Presentation</vt:lpstr>
      <vt:lpstr>Town of Ashford Hydro/Erosion Model Objectives</vt:lpstr>
      <vt:lpstr>Choice of a Model To Use</vt:lpstr>
      <vt:lpstr>HEC RAS Model Development</vt:lpstr>
      <vt:lpstr>HEC RAS Geometry</vt:lpstr>
      <vt:lpstr>HEC RAS Geometry</vt:lpstr>
      <vt:lpstr>HEC RAS Flow</vt:lpstr>
      <vt:lpstr>Geological Cross Section</vt:lpstr>
      <vt:lpstr>Current Flow Model Showing 2-year Storm Event</vt:lpstr>
      <vt:lpstr>Current Flow Model Showing 500-year Storm Event</vt:lpstr>
      <vt:lpstr>Current Flow Model Showing 24 Hour Event Water Depth</vt:lpstr>
      <vt:lpstr>Sediment mass removal</vt:lpstr>
      <vt:lpstr>Next Steps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 Valley Nuclear Waste Site  Erosion Modeling Update   26 March 2024</dc:title>
  <cp:lastModifiedBy>Nancy Raca</cp:lastModifiedBy>
  <cp:revision>5</cp:revision>
  <dcterms:modified xsi:type="dcterms:W3CDTF">2024-03-27T22:20:17Z</dcterms:modified>
</cp:coreProperties>
</file>